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Lst>
  <p:sldSz cy="5143500" cx="9144000"/>
  <p:notesSz cx="6858000" cy="9144000"/>
  <p:embeddedFontLst>
    <p:embeddedFont>
      <p:font typeface="Roboto"/>
      <p:regular r:id="rId136"/>
      <p:bold r:id="rId137"/>
      <p:italic r:id="rId138"/>
      <p:boldItalic r:id="rId139"/>
    </p:embeddedFont>
    <p:embeddedFont>
      <p:font typeface="Lato"/>
      <p:regular r:id="rId140"/>
      <p:bold r:id="rId141"/>
      <p:italic r:id="rId142"/>
      <p:boldItalic r:id="rId143"/>
    </p:embeddedFont>
    <p:embeddedFont>
      <p:font typeface="Average"/>
      <p:regular r:id="rId144"/>
    </p:embeddedFont>
    <p:embeddedFont>
      <p:font typeface="Oswald"/>
      <p:regular r:id="rId145"/>
      <p:bold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Lato-boldItalic.fntdata"/><Relationship Id="rId142" Type="http://schemas.openxmlformats.org/officeDocument/2006/relationships/font" Target="fonts/Lato-italic.fntdata"/><Relationship Id="rId141" Type="http://schemas.openxmlformats.org/officeDocument/2006/relationships/font" Target="fonts/Lato-bold.fntdata"/><Relationship Id="rId140"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Oswald-bold.fntdata"/><Relationship Id="rId7" Type="http://schemas.openxmlformats.org/officeDocument/2006/relationships/slide" Target="slides/slide1.xml"/><Relationship Id="rId145" Type="http://schemas.openxmlformats.org/officeDocument/2006/relationships/font" Target="fonts/Oswald-regular.fntdata"/><Relationship Id="rId8" Type="http://schemas.openxmlformats.org/officeDocument/2006/relationships/slide" Target="slides/slide2.xml"/><Relationship Id="rId144" Type="http://schemas.openxmlformats.org/officeDocument/2006/relationships/font" Target="fonts/Average-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oboto-boldItalic.fntdata"/><Relationship Id="rId138" Type="http://schemas.openxmlformats.org/officeDocument/2006/relationships/font" Target="fonts/Roboto-italic.fntdata"/><Relationship Id="rId137" Type="http://schemas.openxmlformats.org/officeDocument/2006/relationships/font" Target="fonts/Roboto-bold.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Roboto-regular.fntdata"/><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b327f5a3d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b327f5a3d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eb327f5a3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eb327f5a3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eb5db5d86f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eb5db5d86f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eb5db5d86f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eb5db5d86f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eb5db5d86f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eb5db5d86f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eb5db5d86f_1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eb5db5d86f_1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eb5db5d86f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eb5db5d86f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eb5db5d86f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eb5db5d86f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eb5db5d86f_1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eb5db5d86f_1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eb5db5d86f_1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eb5db5d86f_1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eb5db5d86f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eb5db5d86f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eb5db5d86f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eb5db5d86f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b327f5a3d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b327f5a3d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eb5db5d86f_1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eb5db5d86f_1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b5db5d86f_1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b5db5d86f_1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eb5db5d86f_1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eb5db5d86f_1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ebb4b9dad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ebb4b9dad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ebb3a38f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ebb3a38f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ebb3a38ff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ebb3a38ff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ebb3a38f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ebb3a38f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ebb3a38ff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ebb3a38f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eb5db5d86f_1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eb5db5d86f_1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ebb3a38ff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ebb3a38ff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eb327f5a3d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eb327f5a3d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ebb4b9da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ebb4b9da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ebb4b9dad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ebb4b9dad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ebb4b9dad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ebb4b9dad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ebb4b9dad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ebb4b9dad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ebb4b9dad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ebb4b9dad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ebb4b9dad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ebb4b9dad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eb5db5d86f_1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eb5db5d86f_1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ebb4b9dad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ebb4b9dad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ebb4b9dad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ebb4b9dad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ebb4b9dad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ebb4b9dad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b327f5a3d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eb327f5a3d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eb327f5a3d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eb327f5a3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b327f5a3d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b327f5a3d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b327f5a3d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b327f5a3d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b327f5a3d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b327f5a3d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b327f5a3d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b327f5a3d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b327f5a3d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b327f5a3d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b327f5a3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b327f5a3d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b327f5a3d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eb327f5a3d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b327f5a3d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b327f5a3d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b327f5a3d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b327f5a3d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eb327f5a3d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eb327f5a3d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b327f5a3d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b327f5a3d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b327f5a3d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b327f5a3d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b327f5a3d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b327f5a3d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b327f5a3d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b327f5a3d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b327f5a3d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b327f5a3d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b327f5a3d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b327f5a3d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eb327f5a3d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eb327f5a3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eb327f5a3d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eb327f5a3d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b327f5a3d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b327f5a3d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b327f5a3d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b327f5a3d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b327f5a3d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b327f5a3d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b327f5a3d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eb327f5a3d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eb327f5a3d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eb327f5a3d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eb327f5a3d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eb327f5a3d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b327f5a3d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eb327f5a3d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b327f5a3d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b327f5a3d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b327f5a3d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b327f5a3d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b327f5a3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b327f5a3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b327f5a3d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b327f5a3d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eb327f5a3d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eb327f5a3d_0_1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b327f5a3d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eb327f5a3d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eb327f5a3d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eb327f5a3d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b327f5a3d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b327f5a3d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eb327f5a3d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eb327f5a3d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b327f5a3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b327f5a3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b327f5a3d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eb327f5a3d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b327f5a3d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eb327f5a3d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b327f5a3d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eb327f5a3d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b327f5a3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b327f5a3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b327f5a3d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eb327f5a3d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b327f5a3d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b327f5a3d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eb327f5a3d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eb327f5a3d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eb327f5a3d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eb327f5a3d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eb327f5a3d_0_1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eb327f5a3d_0_1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eb327f5a3d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eb327f5a3d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b327f5a3d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b327f5a3d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b327f5a3d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eb327f5a3d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eb327f5a3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eb327f5a3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eb327f5a3d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eb327f5a3d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b327f5a3d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b327f5a3d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eb327f5a3d_0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eb327f5a3d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b327f5a3d_0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b327f5a3d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eb5db5d8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eb5db5d8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eb327f5a3d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eb327f5a3d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eb327f5a3d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eb327f5a3d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eb327f5a3d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eb327f5a3d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eb327f5a3d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eb327f5a3d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b327f5a3d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eb327f5a3d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eb327f5a3d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eb327f5a3d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eb327f5a3d_0_1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eb327f5a3d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b327f5a3d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b327f5a3d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eb327f5a3d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eb327f5a3d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eb327f5a3d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eb327f5a3d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eb327f5a3d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eb327f5a3d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b327f5a3d_0_1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eb327f5a3d_0_1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eb327f5a3d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eb327f5a3d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eb327f5a3d_0_1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eb327f5a3d_0_1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eb327f5a3d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eb327f5a3d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eb327f5a3d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eb327f5a3d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eb327f5a3d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eb327f5a3d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eb327f5a3d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eb327f5a3d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b327f5a3d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b327f5a3d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eb327f5a3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eb327f5a3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b327f5a3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eb327f5a3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eb327f5a3d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eb327f5a3d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eb327f5a3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eb327f5a3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eb5db5d86f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eb5db5d86f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eb5db5d86f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eb5db5d86f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eb5db5d86f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eb5db5d86f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eb5db5d86f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eb5db5d86f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eb5db5d86f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eb5db5d86f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eb5db5d86f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eb5db5d86f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b327f5a3d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b327f5a3d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eb5db5d86f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eb5db5d86f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b5db5d86f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eb5db5d86f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eb5db5d86f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eb5db5d86f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eb5db5d86f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eb5db5d86f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eb5db5d86f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eb5db5d86f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eb5db5d86f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eb5db5d86f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eb5db5d86f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2eb5db5d86f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eb5db5d86f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eb5db5d86f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eb5db5d86f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eb5db5d86f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eb5db5d86f_1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eb5db5d86f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6">
  <p:cSld name="AUTOLAYOUT_27">
    <p:spTree>
      <p:nvGrpSpPr>
        <p:cNvPr id="100" name="Shape 100"/>
        <p:cNvGrpSpPr/>
        <p:nvPr/>
      </p:nvGrpSpPr>
      <p:grpSpPr>
        <a:xfrm>
          <a:off x="0" y="0"/>
          <a:ext cx="0" cy="0"/>
          <a:chOff x="0" y="0"/>
          <a:chExt cx="0" cy="0"/>
        </a:xfrm>
      </p:grpSpPr>
      <p:sp>
        <p:nvSpPr>
          <p:cNvPr id="101" name="Google Shape;101;p25"/>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25"/>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03" name="Google Shape;103;p25"/>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04" name="Google Shape;104;p25"/>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0"/>
              </a:spcBef>
              <a:spcAft>
                <a:spcPts val="0"/>
              </a:spcAft>
              <a:buClr>
                <a:srgbClr val="FFFFFF"/>
              </a:buClr>
              <a:buSzPts val="1400"/>
              <a:buChar char="○"/>
              <a:defRPr sz="1400">
                <a:solidFill>
                  <a:srgbClr val="FFFFFF"/>
                </a:solidFill>
              </a:defRPr>
            </a:lvl2pPr>
            <a:lvl3pPr indent="-317500" lvl="2" marL="1371600" rtl="0" algn="l">
              <a:lnSpc>
                <a:spcPct val="115000"/>
              </a:lnSpc>
              <a:spcBef>
                <a:spcPts val="0"/>
              </a:spcBef>
              <a:spcAft>
                <a:spcPts val="0"/>
              </a:spcAft>
              <a:buClr>
                <a:srgbClr val="FFFFFF"/>
              </a:buClr>
              <a:buSzPts val="1400"/>
              <a:buChar char="■"/>
              <a:defRPr sz="1400">
                <a:solidFill>
                  <a:srgbClr val="FFFFFF"/>
                </a:solidFill>
              </a:defRPr>
            </a:lvl3pPr>
            <a:lvl4pPr indent="-317500" lvl="3" marL="1828800" rtl="0" algn="l">
              <a:lnSpc>
                <a:spcPct val="115000"/>
              </a:lnSpc>
              <a:spcBef>
                <a:spcPts val="0"/>
              </a:spcBef>
              <a:spcAft>
                <a:spcPts val="0"/>
              </a:spcAft>
              <a:buClr>
                <a:srgbClr val="FFFFFF"/>
              </a:buClr>
              <a:buSzPts val="1400"/>
              <a:buChar char="●"/>
              <a:defRPr sz="1400">
                <a:solidFill>
                  <a:srgbClr val="FFFFFF"/>
                </a:solidFill>
              </a:defRPr>
            </a:lvl4pPr>
            <a:lvl5pPr indent="-317500" lvl="4" marL="2286000" rtl="0" algn="l">
              <a:lnSpc>
                <a:spcPct val="115000"/>
              </a:lnSpc>
              <a:spcBef>
                <a:spcPts val="0"/>
              </a:spcBef>
              <a:spcAft>
                <a:spcPts val="0"/>
              </a:spcAft>
              <a:buClr>
                <a:srgbClr val="FFFFFF"/>
              </a:buClr>
              <a:buSzPts val="1400"/>
              <a:buChar char="○"/>
              <a:defRPr sz="1400">
                <a:solidFill>
                  <a:srgbClr val="FFFFFF"/>
                </a:solidFill>
              </a:defRPr>
            </a:lvl5pPr>
            <a:lvl6pPr indent="-317500" lvl="5" marL="2743200" rtl="0" algn="l">
              <a:lnSpc>
                <a:spcPct val="115000"/>
              </a:lnSpc>
              <a:spcBef>
                <a:spcPts val="0"/>
              </a:spcBef>
              <a:spcAft>
                <a:spcPts val="0"/>
              </a:spcAft>
              <a:buClr>
                <a:srgbClr val="FFFFFF"/>
              </a:buClr>
              <a:buSzPts val="1400"/>
              <a:buChar char="■"/>
              <a:defRPr sz="1400">
                <a:solidFill>
                  <a:srgbClr val="FFFFFF"/>
                </a:solidFill>
              </a:defRPr>
            </a:lvl6pPr>
            <a:lvl7pPr indent="-317500" lvl="6" marL="3200400" rtl="0" algn="l">
              <a:lnSpc>
                <a:spcPct val="115000"/>
              </a:lnSpc>
              <a:spcBef>
                <a:spcPts val="0"/>
              </a:spcBef>
              <a:spcAft>
                <a:spcPts val="0"/>
              </a:spcAft>
              <a:buClr>
                <a:srgbClr val="FFFFFF"/>
              </a:buClr>
              <a:buSzPts val="1400"/>
              <a:buChar char="●"/>
              <a:defRPr sz="1400">
                <a:solidFill>
                  <a:srgbClr val="FFFFFF"/>
                </a:solidFill>
              </a:defRPr>
            </a:lvl7pPr>
            <a:lvl8pPr indent="-317500" lvl="7" marL="3657600" rtl="0" algn="l">
              <a:lnSpc>
                <a:spcPct val="115000"/>
              </a:lnSpc>
              <a:spcBef>
                <a:spcPts val="0"/>
              </a:spcBef>
              <a:spcAft>
                <a:spcPts val="0"/>
              </a:spcAft>
              <a:buClr>
                <a:srgbClr val="FFFFFF"/>
              </a:buClr>
              <a:buSzPts val="1400"/>
              <a:buChar char="○"/>
              <a:defRPr sz="1400">
                <a:solidFill>
                  <a:srgbClr val="FFFFFF"/>
                </a:solidFill>
              </a:defRPr>
            </a:lvl8pPr>
            <a:lvl9pPr indent="-317500" lvl="8" marL="4114800" rtl="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05" name="Google Shape;105;p2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7">
  <p:cSld name="AUTOLAYOUT_28">
    <p:spTree>
      <p:nvGrpSpPr>
        <p:cNvPr id="106" name="Shape 106"/>
        <p:cNvGrpSpPr/>
        <p:nvPr/>
      </p:nvGrpSpPr>
      <p:grpSpPr>
        <a:xfrm>
          <a:off x="0" y="0"/>
          <a:ext cx="0" cy="0"/>
          <a:chOff x="0" y="0"/>
          <a:chExt cx="0" cy="0"/>
        </a:xfrm>
      </p:grpSpPr>
      <p:sp>
        <p:nvSpPr>
          <p:cNvPr id="107" name="Google Shape;107;p26"/>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26"/>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09" name="Google Shape;109;p26"/>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3000"/>
              <a:buNone/>
              <a:defRPr sz="3000">
                <a:solidFill>
                  <a:srgbClr val="FFFFFF"/>
                </a:solidFill>
              </a:defRPr>
            </a:lvl1pPr>
            <a:lvl2pPr lvl="1" rtl="0" algn="l">
              <a:lnSpc>
                <a:spcPct val="100000"/>
              </a:lnSpc>
              <a:spcBef>
                <a:spcPts val="0"/>
              </a:spcBef>
              <a:spcAft>
                <a:spcPts val="0"/>
              </a:spcAft>
              <a:buClr>
                <a:srgbClr val="FFFFFF"/>
              </a:buClr>
              <a:buSzPts val="3000"/>
              <a:buNone/>
              <a:defRPr sz="3000">
                <a:solidFill>
                  <a:srgbClr val="FFFFFF"/>
                </a:solidFill>
              </a:defRPr>
            </a:lvl2pPr>
            <a:lvl3pPr lvl="2" rtl="0" algn="l">
              <a:lnSpc>
                <a:spcPct val="100000"/>
              </a:lnSpc>
              <a:spcBef>
                <a:spcPts val="0"/>
              </a:spcBef>
              <a:spcAft>
                <a:spcPts val="0"/>
              </a:spcAft>
              <a:buClr>
                <a:srgbClr val="FFFFFF"/>
              </a:buClr>
              <a:buSzPts val="3000"/>
              <a:buNone/>
              <a:defRPr sz="3000">
                <a:solidFill>
                  <a:srgbClr val="FFFFFF"/>
                </a:solidFill>
              </a:defRPr>
            </a:lvl3pPr>
            <a:lvl4pPr lvl="3" rtl="0" algn="l">
              <a:lnSpc>
                <a:spcPct val="100000"/>
              </a:lnSpc>
              <a:spcBef>
                <a:spcPts val="0"/>
              </a:spcBef>
              <a:spcAft>
                <a:spcPts val="0"/>
              </a:spcAft>
              <a:buClr>
                <a:srgbClr val="FFFFFF"/>
              </a:buClr>
              <a:buSzPts val="3000"/>
              <a:buNone/>
              <a:defRPr sz="3000">
                <a:solidFill>
                  <a:srgbClr val="FFFFFF"/>
                </a:solidFill>
              </a:defRPr>
            </a:lvl4pPr>
            <a:lvl5pPr lvl="4" rtl="0" algn="l">
              <a:lnSpc>
                <a:spcPct val="100000"/>
              </a:lnSpc>
              <a:spcBef>
                <a:spcPts val="0"/>
              </a:spcBef>
              <a:spcAft>
                <a:spcPts val="0"/>
              </a:spcAft>
              <a:buClr>
                <a:srgbClr val="FFFFFF"/>
              </a:buClr>
              <a:buSzPts val="3000"/>
              <a:buNone/>
              <a:defRPr sz="3000">
                <a:solidFill>
                  <a:srgbClr val="FFFFFF"/>
                </a:solidFill>
              </a:defRPr>
            </a:lvl5pPr>
            <a:lvl6pPr lvl="5" rtl="0" algn="l">
              <a:lnSpc>
                <a:spcPct val="100000"/>
              </a:lnSpc>
              <a:spcBef>
                <a:spcPts val="0"/>
              </a:spcBef>
              <a:spcAft>
                <a:spcPts val="0"/>
              </a:spcAft>
              <a:buClr>
                <a:srgbClr val="FFFFFF"/>
              </a:buClr>
              <a:buSzPts val="3000"/>
              <a:buNone/>
              <a:defRPr sz="3000">
                <a:solidFill>
                  <a:srgbClr val="FFFFFF"/>
                </a:solidFill>
              </a:defRPr>
            </a:lvl6pPr>
            <a:lvl7pPr lvl="6" rtl="0" algn="l">
              <a:lnSpc>
                <a:spcPct val="100000"/>
              </a:lnSpc>
              <a:spcBef>
                <a:spcPts val="0"/>
              </a:spcBef>
              <a:spcAft>
                <a:spcPts val="0"/>
              </a:spcAft>
              <a:buClr>
                <a:srgbClr val="FFFFFF"/>
              </a:buClr>
              <a:buSzPts val="3000"/>
              <a:buNone/>
              <a:defRPr sz="3000">
                <a:solidFill>
                  <a:srgbClr val="FFFFFF"/>
                </a:solidFill>
              </a:defRPr>
            </a:lvl7pPr>
            <a:lvl8pPr lvl="7" rtl="0" algn="l">
              <a:lnSpc>
                <a:spcPct val="100000"/>
              </a:lnSpc>
              <a:spcBef>
                <a:spcPts val="0"/>
              </a:spcBef>
              <a:spcAft>
                <a:spcPts val="0"/>
              </a:spcAft>
              <a:buClr>
                <a:srgbClr val="FFFFFF"/>
              </a:buClr>
              <a:buSzPts val="3000"/>
              <a:buNone/>
              <a:defRPr sz="3000">
                <a:solidFill>
                  <a:srgbClr val="FFFFFF"/>
                </a:solidFill>
              </a:defRPr>
            </a:lvl8pPr>
            <a:lvl9pPr lvl="8" rtl="0" algn="l">
              <a:lnSpc>
                <a:spcPct val="100000"/>
              </a:lnSpc>
              <a:spcBef>
                <a:spcPts val="0"/>
              </a:spcBef>
              <a:spcAft>
                <a:spcPts val="0"/>
              </a:spcAft>
              <a:buClr>
                <a:srgbClr val="FFFFFF"/>
              </a:buClr>
              <a:buSzPts val="3000"/>
              <a:buNone/>
              <a:defRPr sz="3000">
                <a:solidFill>
                  <a:srgbClr val="FFFFFF"/>
                </a:solidFill>
              </a:defRPr>
            </a:lvl9pPr>
          </a:lstStyle>
          <a:p/>
        </p:txBody>
      </p:sp>
      <p:sp>
        <p:nvSpPr>
          <p:cNvPr id="110" name="Google Shape;110;p26"/>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rgbClr val="FFFFFF"/>
              </a:buClr>
              <a:buSzPts val="1600"/>
              <a:buChar char="●"/>
              <a:defRPr sz="1600">
                <a:solidFill>
                  <a:srgbClr val="FFFFFF"/>
                </a:solidFill>
              </a:defRPr>
            </a:lvl1pPr>
            <a:lvl2pPr indent="-317500" lvl="1" marL="914400" rtl="0" algn="l">
              <a:lnSpc>
                <a:spcPct val="115000"/>
              </a:lnSpc>
              <a:spcBef>
                <a:spcPts val="0"/>
              </a:spcBef>
              <a:spcAft>
                <a:spcPts val="0"/>
              </a:spcAft>
              <a:buClr>
                <a:srgbClr val="FFFFFF"/>
              </a:buClr>
              <a:buSzPts val="1400"/>
              <a:buChar char="○"/>
              <a:defRPr sz="1400">
                <a:solidFill>
                  <a:srgbClr val="FFFFFF"/>
                </a:solidFill>
              </a:defRPr>
            </a:lvl2pPr>
            <a:lvl3pPr indent="-317500" lvl="2" marL="1371600" rtl="0" algn="l">
              <a:lnSpc>
                <a:spcPct val="115000"/>
              </a:lnSpc>
              <a:spcBef>
                <a:spcPts val="0"/>
              </a:spcBef>
              <a:spcAft>
                <a:spcPts val="0"/>
              </a:spcAft>
              <a:buClr>
                <a:srgbClr val="FFFFFF"/>
              </a:buClr>
              <a:buSzPts val="1400"/>
              <a:buChar char="■"/>
              <a:defRPr sz="1400">
                <a:solidFill>
                  <a:srgbClr val="FFFFFF"/>
                </a:solidFill>
              </a:defRPr>
            </a:lvl3pPr>
            <a:lvl4pPr indent="-317500" lvl="3" marL="1828800" rtl="0" algn="l">
              <a:lnSpc>
                <a:spcPct val="115000"/>
              </a:lnSpc>
              <a:spcBef>
                <a:spcPts val="0"/>
              </a:spcBef>
              <a:spcAft>
                <a:spcPts val="0"/>
              </a:spcAft>
              <a:buClr>
                <a:srgbClr val="FFFFFF"/>
              </a:buClr>
              <a:buSzPts val="1400"/>
              <a:buChar char="●"/>
              <a:defRPr sz="1400">
                <a:solidFill>
                  <a:srgbClr val="FFFFFF"/>
                </a:solidFill>
              </a:defRPr>
            </a:lvl4pPr>
            <a:lvl5pPr indent="-317500" lvl="4" marL="2286000" rtl="0" algn="l">
              <a:lnSpc>
                <a:spcPct val="115000"/>
              </a:lnSpc>
              <a:spcBef>
                <a:spcPts val="0"/>
              </a:spcBef>
              <a:spcAft>
                <a:spcPts val="0"/>
              </a:spcAft>
              <a:buClr>
                <a:srgbClr val="FFFFFF"/>
              </a:buClr>
              <a:buSzPts val="1400"/>
              <a:buChar char="○"/>
              <a:defRPr sz="1400">
                <a:solidFill>
                  <a:srgbClr val="FFFFFF"/>
                </a:solidFill>
              </a:defRPr>
            </a:lvl5pPr>
            <a:lvl6pPr indent="-317500" lvl="5" marL="2743200" rtl="0" algn="l">
              <a:lnSpc>
                <a:spcPct val="115000"/>
              </a:lnSpc>
              <a:spcBef>
                <a:spcPts val="0"/>
              </a:spcBef>
              <a:spcAft>
                <a:spcPts val="0"/>
              </a:spcAft>
              <a:buClr>
                <a:srgbClr val="FFFFFF"/>
              </a:buClr>
              <a:buSzPts val="1400"/>
              <a:buChar char="■"/>
              <a:defRPr sz="1400">
                <a:solidFill>
                  <a:srgbClr val="FFFFFF"/>
                </a:solidFill>
              </a:defRPr>
            </a:lvl6pPr>
            <a:lvl7pPr indent="-317500" lvl="6" marL="3200400" rtl="0" algn="l">
              <a:lnSpc>
                <a:spcPct val="115000"/>
              </a:lnSpc>
              <a:spcBef>
                <a:spcPts val="0"/>
              </a:spcBef>
              <a:spcAft>
                <a:spcPts val="0"/>
              </a:spcAft>
              <a:buClr>
                <a:srgbClr val="FFFFFF"/>
              </a:buClr>
              <a:buSzPts val="1400"/>
              <a:buChar char="●"/>
              <a:defRPr sz="1400">
                <a:solidFill>
                  <a:srgbClr val="FFFFFF"/>
                </a:solidFill>
              </a:defRPr>
            </a:lvl7pPr>
            <a:lvl8pPr indent="-317500" lvl="7" marL="3657600" rtl="0" algn="l">
              <a:lnSpc>
                <a:spcPct val="115000"/>
              </a:lnSpc>
              <a:spcBef>
                <a:spcPts val="0"/>
              </a:spcBef>
              <a:spcAft>
                <a:spcPts val="0"/>
              </a:spcAft>
              <a:buClr>
                <a:srgbClr val="FFFFFF"/>
              </a:buClr>
              <a:buSzPts val="1400"/>
              <a:buChar char="○"/>
              <a:defRPr sz="1400">
                <a:solidFill>
                  <a:srgbClr val="FFFFFF"/>
                </a:solidFill>
              </a:defRPr>
            </a:lvl8pPr>
            <a:lvl9pPr indent="-317500" lvl="8" marL="4114800" rtl="0" algn="l">
              <a:lnSpc>
                <a:spcPct val="115000"/>
              </a:lnSpc>
              <a:spcBef>
                <a:spcPts val="0"/>
              </a:spcBef>
              <a:spcAft>
                <a:spcPts val="0"/>
              </a:spcAft>
              <a:buClr>
                <a:srgbClr val="FFFFFF"/>
              </a:buClr>
              <a:buSzPts val="1400"/>
              <a:buChar char="■"/>
              <a:defRPr sz="1400">
                <a:solidFill>
                  <a:srgbClr val="FFFFFF"/>
                </a:solidFill>
              </a:defRPr>
            </a:lvl9pPr>
          </a:lstStyle>
          <a:p/>
        </p:txBody>
      </p:sp>
      <p:sp>
        <p:nvSpPr>
          <p:cNvPr id="111" name="Google Shape;111;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FFFFFF"/>
                </a:solidFill>
              </a:defRPr>
            </a:lvl1pPr>
            <a:lvl2pPr lvl="1" rtl="0" algn="r">
              <a:lnSpc>
                <a:spcPct val="100000"/>
              </a:lnSpc>
              <a:spcAft>
                <a:spcPts val="0"/>
              </a:spcAft>
              <a:buNone/>
              <a:defRPr sz="1000">
                <a:solidFill>
                  <a:srgbClr val="FFFFFF"/>
                </a:solidFill>
              </a:defRPr>
            </a:lvl2pPr>
            <a:lvl3pPr lvl="2" rtl="0" algn="r">
              <a:lnSpc>
                <a:spcPct val="100000"/>
              </a:lnSpc>
              <a:spcAft>
                <a:spcPts val="0"/>
              </a:spcAft>
              <a:buNone/>
              <a:defRPr sz="1000">
                <a:solidFill>
                  <a:srgbClr val="FFFFFF"/>
                </a:solidFill>
              </a:defRPr>
            </a:lvl3pPr>
            <a:lvl4pPr lvl="3" rtl="0" algn="r">
              <a:lnSpc>
                <a:spcPct val="100000"/>
              </a:lnSpc>
              <a:spcAft>
                <a:spcPts val="0"/>
              </a:spcAft>
              <a:buNone/>
              <a:defRPr sz="1000">
                <a:solidFill>
                  <a:srgbClr val="FFFFFF"/>
                </a:solidFill>
              </a:defRPr>
            </a:lvl4pPr>
            <a:lvl5pPr lvl="4" rtl="0" algn="r">
              <a:lnSpc>
                <a:spcPct val="100000"/>
              </a:lnSpc>
              <a:spcAft>
                <a:spcPts val="0"/>
              </a:spcAft>
              <a:buNone/>
              <a:defRPr sz="1000">
                <a:solidFill>
                  <a:srgbClr val="FFFFFF"/>
                </a:solidFill>
              </a:defRPr>
            </a:lvl5pPr>
            <a:lvl6pPr lvl="5" rtl="0" algn="r">
              <a:lnSpc>
                <a:spcPct val="100000"/>
              </a:lnSpc>
              <a:spcAft>
                <a:spcPts val="0"/>
              </a:spcAft>
              <a:buNone/>
              <a:defRPr sz="1000">
                <a:solidFill>
                  <a:srgbClr val="FFFFFF"/>
                </a:solidFill>
              </a:defRPr>
            </a:lvl6pPr>
            <a:lvl7pPr lvl="6" rtl="0" algn="r">
              <a:lnSpc>
                <a:spcPct val="100000"/>
              </a:lnSpc>
              <a:spcAft>
                <a:spcPts val="0"/>
              </a:spcAft>
              <a:buNone/>
              <a:defRPr sz="1000">
                <a:solidFill>
                  <a:srgbClr val="FFFFFF"/>
                </a:solidFill>
              </a:defRPr>
            </a:lvl7pPr>
            <a:lvl8pPr lvl="7" rtl="0" algn="r">
              <a:lnSpc>
                <a:spcPct val="100000"/>
              </a:lnSpc>
              <a:spcAft>
                <a:spcPts val="0"/>
              </a:spcAft>
              <a:buNone/>
              <a:defRPr sz="1000">
                <a:solidFill>
                  <a:srgbClr val="FFFFFF"/>
                </a:solidFill>
              </a:defRPr>
            </a:lvl8pPr>
            <a:lvl9pPr lvl="8" rtl="0"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6">
  <p:cSld name="AUTOLAYOUT_47">
    <p:bg>
      <p:bgPr>
        <a:solidFill>
          <a:srgbClr val="FFFFFF"/>
        </a:solidFill>
      </p:bgPr>
    </p:bg>
    <p:spTree>
      <p:nvGrpSpPr>
        <p:cNvPr id="112" name="Shape 112"/>
        <p:cNvGrpSpPr/>
        <p:nvPr/>
      </p:nvGrpSpPr>
      <p:grpSpPr>
        <a:xfrm>
          <a:off x="0" y="0"/>
          <a:ext cx="0" cy="0"/>
          <a:chOff x="0" y="0"/>
          <a:chExt cx="0" cy="0"/>
        </a:xfrm>
      </p:grpSpPr>
      <p:sp>
        <p:nvSpPr>
          <p:cNvPr id="113" name="Google Shape;113;p2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7"/>
          <p:cNvSpPr/>
          <p:nvPr/>
        </p:nvSpPr>
        <p:spPr>
          <a:xfrm>
            <a:off x="4574400" y="0"/>
            <a:ext cx="45696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7"/>
          <p:cNvSpPr/>
          <p:nvPr/>
        </p:nvSpPr>
        <p:spPr>
          <a:xfrm>
            <a:off x="5323050" y="555900"/>
            <a:ext cx="3075000" cy="4031700"/>
          </a:xfrm>
          <a:prstGeom prst="rect">
            <a:avLst/>
          </a:prstGeom>
          <a:solidFill>
            <a:schemeClr val="dk1"/>
          </a:solidFill>
          <a:ln cap="flat" cmpd="sng" w="9525">
            <a:solidFill>
              <a:srgbClr val="BDBDBD"/>
            </a:solidFill>
            <a:prstDash val="solid"/>
            <a:miter lim="8000"/>
            <a:headEnd len="sm" w="sm" type="none"/>
            <a:tailEnd len="sm" w="sm" type="none"/>
          </a:ln>
          <a:effectLst>
            <a:outerShdw blurRad="50800" rotWithShape="0" algn="t" dir="5400000" dist="38100">
              <a:srgbClr val="000000">
                <a:alpha val="29800"/>
              </a:srgb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27"/>
          <p:cNvSpPr txBox="1"/>
          <p:nvPr>
            <p:ph type="title"/>
          </p:nvPr>
        </p:nvSpPr>
        <p:spPr>
          <a:xfrm>
            <a:off x="291875" y="406900"/>
            <a:ext cx="39780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b="1" sz="3000">
                <a:solidFill>
                  <a:schemeClr val="dk1"/>
                </a:solidFill>
              </a:defRPr>
            </a:lvl1pPr>
            <a:lvl2pPr lvl="1" rtl="0" algn="l">
              <a:lnSpc>
                <a:spcPct val="100000"/>
              </a:lnSpc>
              <a:spcBef>
                <a:spcPts val="0"/>
              </a:spcBef>
              <a:spcAft>
                <a:spcPts val="0"/>
              </a:spcAft>
              <a:buClr>
                <a:schemeClr val="dk1"/>
              </a:buClr>
              <a:buSzPts val="3000"/>
              <a:buNone/>
              <a:defRPr b="1" sz="3000">
                <a:solidFill>
                  <a:schemeClr val="dk1"/>
                </a:solidFill>
              </a:defRPr>
            </a:lvl2pPr>
            <a:lvl3pPr lvl="2" rtl="0" algn="l">
              <a:lnSpc>
                <a:spcPct val="100000"/>
              </a:lnSpc>
              <a:spcBef>
                <a:spcPts val="0"/>
              </a:spcBef>
              <a:spcAft>
                <a:spcPts val="0"/>
              </a:spcAft>
              <a:buClr>
                <a:schemeClr val="dk1"/>
              </a:buClr>
              <a:buSzPts val="3000"/>
              <a:buNone/>
              <a:defRPr b="1" sz="3000">
                <a:solidFill>
                  <a:schemeClr val="dk1"/>
                </a:solidFill>
              </a:defRPr>
            </a:lvl3pPr>
            <a:lvl4pPr lvl="3" rtl="0" algn="l">
              <a:lnSpc>
                <a:spcPct val="100000"/>
              </a:lnSpc>
              <a:spcBef>
                <a:spcPts val="0"/>
              </a:spcBef>
              <a:spcAft>
                <a:spcPts val="0"/>
              </a:spcAft>
              <a:buClr>
                <a:schemeClr val="dk1"/>
              </a:buClr>
              <a:buSzPts val="3000"/>
              <a:buNone/>
              <a:defRPr b="1" sz="3000">
                <a:solidFill>
                  <a:schemeClr val="dk1"/>
                </a:solidFill>
              </a:defRPr>
            </a:lvl4pPr>
            <a:lvl5pPr lvl="4" rtl="0" algn="l">
              <a:lnSpc>
                <a:spcPct val="100000"/>
              </a:lnSpc>
              <a:spcBef>
                <a:spcPts val="0"/>
              </a:spcBef>
              <a:spcAft>
                <a:spcPts val="0"/>
              </a:spcAft>
              <a:buClr>
                <a:schemeClr val="dk1"/>
              </a:buClr>
              <a:buSzPts val="3000"/>
              <a:buNone/>
              <a:defRPr b="1" sz="3000">
                <a:solidFill>
                  <a:schemeClr val="dk1"/>
                </a:solidFill>
              </a:defRPr>
            </a:lvl5pPr>
            <a:lvl6pPr lvl="5" rtl="0" algn="l">
              <a:lnSpc>
                <a:spcPct val="100000"/>
              </a:lnSpc>
              <a:spcBef>
                <a:spcPts val="0"/>
              </a:spcBef>
              <a:spcAft>
                <a:spcPts val="0"/>
              </a:spcAft>
              <a:buClr>
                <a:schemeClr val="dk1"/>
              </a:buClr>
              <a:buSzPts val="3000"/>
              <a:buNone/>
              <a:defRPr b="1" sz="3000">
                <a:solidFill>
                  <a:schemeClr val="dk1"/>
                </a:solidFill>
              </a:defRPr>
            </a:lvl6pPr>
            <a:lvl7pPr lvl="6" rtl="0" algn="l">
              <a:lnSpc>
                <a:spcPct val="100000"/>
              </a:lnSpc>
              <a:spcBef>
                <a:spcPts val="0"/>
              </a:spcBef>
              <a:spcAft>
                <a:spcPts val="0"/>
              </a:spcAft>
              <a:buClr>
                <a:schemeClr val="dk1"/>
              </a:buClr>
              <a:buSzPts val="3000"/>
              <a:buNone/>
              <a:defRPr b="1" sz="3000">
                <a:solidFill>
                  <a:schemeClr val="dk1"/>
                </a:solidFill>
              </a:defRPr>
            </a:lvl7pPr>
            <a:lvl8pPr lvl="7" rtl="0" algn="l">
              <a:lnSpc>
                <a:spcPct val="100000"/>
              </a:lnSpc>
              <a:spcBef>
                <a:spcPts val="0"/>
              </a:spcBef>
              <a:spcAft>
                <a:spcPts val="0"/>
              </a:spcAft>
              <a:buClr>
                <a:schemeClr val="dk1"/>
              </a:buClr>
              <a:buSzPts val="3000"/>
              <a:buNone/>
              <a:defRPr b="1" sz="3000">
                <a:solidFill>
                  <a:schemeClr val="dk1"/>
                </a:solidFill>
              </a:defRPr>
            </a:lvl8pPr>
            <a:lvl9pPr lvl="8" rtl="0" algn="l">
              <a:lnSpc>
                <a:spcPct val="100000"/>
              </a:lnSpc>
              <a:spcBef>
                <a:spcPts val="0"/>
              </a:spcBef>
              <a:spcAft>
                <a:spcPts val="0"/>
              </a:spcAft>
              <a:buClr>
                <a:schemeClr val="dk1"/>
              </a:buClr>
              <a:buSzPts val="3000"/>
              <a:buNone/>
              <a:defRPr b="1" sz="3000">
                <a:solidFill>
                  <a:schemeClr val="dk1"/>
                </a:solidFill>
              </a:defRPr>
            </a:lvl9pPr>
          </a:lstStyle>
          <a:p/>
        </p:txBody>
      </p:sp>
      <p:sp>
        <p:nvSpPr>
          <p:cNvPr id="117" name="Google Shape;117;p27"/>
          <p:cNvSpPr txBox="1"/>
          <p:nvPr>
            <p:ph idx="1" type="body"/>
          </p:nvPr>
        </p:nvSpPr>
        <p:spPr>
          <a:xfrm>
            <a:off x="291950" y="1854951"/>
            <a:ext cx="39780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18" name="Google Shape;118;p2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3">
  <p:cSld name="AUTOLAYOUT_44">
    <p:bg>
      <p:bgPr>
        <a:solidFill>
          <a:srgbClr val="FFFFFF"/>
        </a:solidFill>
      </p:bgPr>
    </p:bg>
    <p:spTree>
      <p:nvGrpSpPr>
        <p:cNvPr id="119" name="Shape 119"/>
        <p:cNvGrpSpPr/>
        <p:nvPr/>
      </p:nvGrpSpPr>
      <p:grpSpPr>
        <a:xfrm>
          <a:off x="0" y="0"/>
          <a:ext cx="0" cy="0"/>
          <a:chOff x="0" y="0"/>
          <a:chExt cx="0" cy="0"/>
        </a:xfrm>
      </p:grpSpPr>
      <p:sp>
        <p:nvSpPr>
          <p:cNvPr id="120" name="Google Shape;120;p2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28"/>
          <p:cNvGrpSpPr/>
          <p:nvPr/>
        </p:nvGrpSpPr>
        <p:grpSpPr>
          <a:xfrm>
            <a:off x="0" y="0"/>
            <a:ext cx="4316700" cy="5143500"/>
            <a:chOff x="0" y="0"/>
            <a:chExt cx="4316700" cy="5143500"/>
          </a:xfrm>
        </p:grpSpPr>
        <p:sp>
          <p:nvSpPr>
            <p:cNvPr id="122" name="Google Shape;122;p28"/>
            <p:cNvSpPr/>
            <p:nvPr/>
          </p:nvSpPr>
          <p:spPr>
            <a:xfrm>
              <a:off x="0" y="0"/>
              <a:ext cx="4316700" cy="5143500"/>
            </a:xfrm>
            <a:prstGeom prst="rect">
              <a:avLst/>
            </a:prstGeom>
            <a:solidFill>
              <a:srgbClr val="284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8"/>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8"/>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8"/>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8"/>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8"/>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28"/>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rtl="0" algn="l">
              <a:lnSpc>
                <a:spcPct val="100000"/>
              </a:lnSpc>
              <a:spcBef>
                <a:spcPts val="0"/>
              </a:spcBef>
              <a:spcAft>
                <a:spcPts val="0"/>
              </a:spcAft>
              <a:buNone/>
              <a:defRPr sz="2400">
                <a:solidFill>
                  <a:srgbClr val="FFFFFF"/>
                </a:solidFill>
              </a:defRPr>
            </a:lvl1pPr>
            <a:lvl2pPr lvl="1" rtl="0" algn="l">
              <a:lnSpc>
                <a:spcPct val="100000"/>
              </a:lnSpc>
              <a:spcBef>
                <a:spcPts val="0"/>
              </a:spcBef>
              <a:spcAft>
                <a:spcPts val="0"/>
              </a:spcAft>
              <a:buNone/>
              <a:defRPr sz="2400">
                <a:solidFill>
                  <a:srgbClr val="FFFFFF"/>
                </a:solidFill>
              </a:defRPr>
            </a:lvl2pPr>
            <a:lvl3pPr lvl="2" rtl="0" algn="l">
              <a:lnSpc>
                <a:spcPct val="100000"/>
              </a:lnSpc>
              <a:spcBef>
                <a:spcPts val="0"/>
              </a:spcBef>
              <a:spcAft>
                <a:spcPts val="0"/>
              </a:spcAft>
              <a:buNone/>
              <a:defRPr sz="2400">
                <a:solidFill>
                  <a:srgbClr val="FFFFFF"/>
                </a:solidFill>
              </a:defRPr>
            </a:lvl3pPr>
            <a:lvl4pPr lvl="3" rtl="0" algn="l">
              <a:lnSpc>
                <a:spcPct val="100000"/>
              </a:lnSpc>
              <a:spcBef>
                <a:spcPts val="0"/>
              </a:spcBef>
              <a:spcAft>
                <a:spcPts val="0"/>
              </a:spcAft>
              <a:buNone/>
              <a:defRPr sz="2400">
                <a:solidFill>
                  <a:srgbClr val="FFFFFF"/>
                </a:solidFill>
              </a:defRPr>
            </a:lvl4pPr>
            <a:lvl5pPr lvl="4" rtl="0" algn="l">
              <a:lnSpc>
                <a:spcPct val="100000"/>
              </a:lnSpc>
              <a:spcBef>
                <a:spcPts val="0"/>
              </a:spcBef>
              <a:spcAft>
                <a:spcPts val="0"/>
              </a:spcAft>
              <a:buNone/>
              <a:defRPr sz="2400">
                <a:solidFill>
                  <a:srgbClr val="FFFFFF"/>
                </a:solidFill>
              </a:defRPr>
            </a:lvl5pPr>
            <a:lvl6pPr lvl="5" rtl="0" algn="l">
              <a:lnSpc>
                <a:spcPct val="100000"/>
              </a:lnSpc>
              <a:spcBef>
                <a:spcPts val="0"/>
              </a:spcBef>
              <a:spcAft>
                <a:spcPts val="0"/>
              </a:spcAft>
              <a:buNone/>
              <a:defRPr sz="2400">
                <a:solidFill>
                  <a:srgbClr val="FFFFFF"/>
                </a:solidFill>
              </a:defRPr>
            </a:lvl6pPr>
            <a:lvl7pPr lvl="6" rtl="0" algn="l">
              <a:lnSpc>
                <a:spcPct val="100000"/>
              </a:lnSpc>
              <a:spcBef>
                <a:spcPts val="0"/>
              </a:spcBef>
              <a:spcAft>
                <a:spcPts val="0"/>
              </a:spcAft>
              <a:buNone/>
              <a:defRPr sz="2400">
                <a:solidFill>
                  <a:srgbClr val="FFFFFF"/>
                </a:solidFill>
              </a:defRPr>
            </a:lvl7pPr>
            <a:lvl8pPr lvl="7" rtl="0" algn="l">
              <a:lnSpc>
                <a:spcPct val="100000"/>
              </a:lnSpc>
              <a:spcBef>
                <a:spcPts val="0"/>
              </a:spcBef>
              <a:spcAft>
                <a:spcPts val="0"/>
              </a:spcAft>
              <a:buNone/>
              <a:defRPr sz="2400">
                <a:solidFill>
                  <a:srgbClr val="FFFFFF"/>
                </a:solidFill>
              </a:defRPr>
            </a:lvl8pPr>
            <a:lvl9pPr lvl="8" rtl="0" algn="l">
              <a:lnSpc>
                <a:spcPct val="100000"/>
              </a:lnSpc>
              <a:spcBef>
                <a:spcPts val="0"/>
              </a:spcBef>
              <a:spcAft>
                <a:spcPts val="0"/>
              </a:spcAft>
              <a:buNone/>
              <a:defRPr sz="2400">
                <a:solidFill>
                  <a:srgbClr val="FFFFFF"/>
                </a:solidFill>
              </a:defRPr>
            </a:lvl9pPr>
          </a:lstStyle>
          <a:p/>
        </p:txBody>
      </p:sp>
      <p:sp>
        <p:nvSpPr>
          <p:cNvPr id="129" name="Google Shape;129;p28"/>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Clr>
                <a:srgbClr val="284F7D"/>
              </a:buClr>
              <a:buSzPts val="1200"/>
              <a:buChar char="●"/>
              <a:defRPr sz="1200">
                <a:solidFill>
                  <a:srgbClr val="284F7D"/>
                </a:solidFill>
              </a:defRPr>
            </a:lvl1pPr>
            <a:lvl2pPr indent="-292100" lvl="1" marL="914400" rtl="0" algn="l">
              <a:lnSpc>
                <a:spcPct val="115000"/>
              </a:lnSpc>
              <a:spcBef>
                <a:spcPts val="0"/>
              </a:spcBef>
              <a:spcAft>
                <a:spcPts val="0"/>
              </a:spcAft>
              <a:buClr>
                <a:srgbClr val="284F7D"/>
              </a:buClr>
              <a:buSzPts val="1000"/>
              <a:buChar char="○"/>
              <a:defRPr sz="1000">
                <a:solidFill>
                  <a:srgbClr val="284F7D"/>
                </a:solidFill>
              </a:defRPr>
            </a:lvl2pPr>
            <a:lvl3pPr indent="-292100" lvl="2" marL="1371600" rtl="0" algn="l">
              <a:lnSpc>
                <a:spcPct val="115000"/>
              </a:lnSpc>
              <a:spcBef>
                <a:spcPts val="0"/>
              </a:spcBef>
              <a:spcAft>
                <a:spcPts val="0"/>
              </a:spcAft>
              <a:buClr>
                <a:srgbClr val="284F7D"/>
              </a:buClr>
              <a:buSzPts val="1000"/>
              <a:buChar char="■"/>
              <a:defRPr sz="1000">
                <a:solidFill>
                  <a:srgbClr val="284F7D"/>
                </a:solidFill>
              </a:defRPr>
            </a:lvl3pPr>
            <a:lvl4pPr indent="-292100" lvl="3" marL="1828800" rtl="0" algn="l">
              <a:lnSpc>
                <a:spcPct val="115000"/>
              </a:lnSpc>
              <a:spcBef>
                <a:spcPts val="0"/>
              </a:spcBef>
              <a:spcAft>
                <a:spcPts val="0"/>
              </a:spcAft>
              <a:buClr>
                <a:srgbClr val="284F7D"/>
              </a:buClr>
              <a:buSzPts val="1000"/>
              <a:buChar char="●"/>
              <a:defRPr sz="1000">
                <a:solidFill>
                  <a:srgbClr val="284F7D"/>
                </a:solidFill>
              </a:defRPr>
            </a:lvl4pPr>
            <a:lvl5pPr indent="-292100" lvl="4" marL="2286000" rtl="0" algn="l">
              <a:lnSpc>
                <a:spcPct val="115000"/>
              </a:lnSpc>
              <a:spcBef>
                <a:spcPts val="0"/>
              </a:spcBef>
              <a:spcAft>
                <a:spcPts val="0"/>
              </a:spcAft>
              <a:buClr>
                <a:srgbClr val="284F7D"/>
              </a:buClr>
              <a:buSzPts val="1000"/>
              <a:buChar char="○"/>
              <a:defRPr sz="1000">
                <a:solidFill>
                  <a:srgbClr val="284F7D"/>
                </a:solidFill>
              </a:defRPr>
            </a:lvl5pPr>
            <a:lvl6pPr indent="-292100" lvl="5" marL="2743200" rtl="0" algn="l">
              <a:lnSpc>
                <a:spcPct val="115000"/>
              </a:lnSpc>
              <a:spcBef>
                <a:spcPts val="0"/>
              </a:spcBef>
              <a:spcAft>
                <a:spcPts val="0"/>
              </a:spcAft>
              <a:buClr>
                <a:srgbClr val="284F7D"/>
              </a:buClr>
              <a:buSzPts val="1000"/>
              <a:buChar char="■"/>
              <a:defRPr sz="1000">
                <a:solidFill>
                  <a:srgbClr val="284F7D"/>
                </a:solidFill>
              </a:defRPr>
            </a:lvl6pPr>
            <a:lvl7pPr indent="-292100" lvl="6" marL="3200400" rtl="0" algn="l">
              <a:lnSpc>
                <a:spcPct val="115000"/>
              </a:lnSpc>
              <a:spcBef>
                <a:spcPts val="0"/>
              </a:spcBef>
              <a:spcAft>
                <a:spcPts val="0"/>
              </a:spcAft>
              <a:buClr>
                <a:srgbClr val="284F7D"/>
              </a:buClr>
              <a:buSzPts val="1000"/>
              <a:buChar char="●"/>
              <a:defRPr sz="1000">
                <a:solidFill>
                  <a:srgbClr val="284F7D"/>
                </a:solidFill>
              </a:defRPr>
            </a:lvl7pPr>
            <a:lvl8pPr indent="-292100" lvl="7" marL="3657600" rtl="0" algn="l">
              <a:lnSpc>
                <a:spcPct val="115000"/>
              </a:lnSpc>
              <a:spcBef>
                <a:spcPts val="0"/>
              </a:spcBef>
              <a:spcAft>
                <a:spcPts val="0"/>
              </a:spcAft>
              <a:buClr>
                <a:srgbClr val="284F7D"/>
              </a:buClr>
              <a:buSzPts val="1000"/>
              <a:buChar char="○"/>
              <a:defRPr sz="1000">
                <a:solidFill>
                  <a:srgbClr val="284F7D"/>
                </a:solidFill>
              </a:defRPr>
            </a:lvl8pPr>
            <a:lvl9pPr indent="-292100" lvl="8" marL="4114800" rtl="0" algn="l">
              <a:lnSpc>
                <a:spcPct val="115000"/>
              </a:lnSpc>
              <a:spcBef>
                <a:spcPts val="0"/>
              </a:spcBef>
              <a:spcAft>
                <a:spcPts val="0"/>
              </a:spcAft>
              <a:buClr>
                <a:srgbClr val="284F7D"/>
              </a:buClr>
              <a:buSzPts val="1000"/>
              <a:buChar char="■"/>
              <a:defRPr sz="1000">
                <a:solidFill>
                  <a:srgbClr val="284F7D"/>
                </a:solidFill>
              </a:defRPr>
            </a:lvl9pPr>
          </a:lstStyle>
          <a:p/>
        </p:txBody>
      </p:sp>
      <p:sp>
        <p:nvSpPr>
          <p:cNvPr id="130" name="Google Shape;130;p2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8">
  <p:cSld name="AUTOLAYOUT_49">
    <p:bg>
      <p:bgPr>
        <a:solidFill>
          <a:srgbClr val="FFFFFF"/>
        </a:solidFill>
      </p:bgPr>
    </p:bg>
    <p:spTree>
      <p:nvGrpSpPr>
        <p:cNvPr id="131" name="Shape 131"/>
        <p:cNvGrpSpPr/>
        <p:nvPr/>
      </p:nvGrpSpPr>
      <p:grpSpPr>
        <a:xfrm>
          <a:off x="0" y="0"/>
          <a:ext cx="0" cy="0"/>
          <a:chOff x="0" y="0"/>
          <a:chExt cx="0" cy="0"/>
        </a:xfrm>
      </p:grpSpPr>
      <p:sp>
        <p:nvSpPr>
          <p:cNvPr id="132" name="Google Shape;132;p2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9"/>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134" name="Google Shape;134;p29"/>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135" name="Google Shape;135;p2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hyperlink" Target="https://www.jenkins.io/doc/book/using/using-credentials/"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hyperlink" Target="https://www.jenkins.io/doc/book/pipeline/syntax/"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hyperlink" Target="https://maven.apache.org/"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hyperlink" Target="https://github.com/arjunachari12/simple-java-maven-app" TargetMode="External"/><Relationship Id="rId4" Type="http://schemas.openxmlformats.org/officeDocument/2006/relationships/hyperlink" Target="https://github.com/arjunachari12/simple-java-maven-app"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hyperlink" Target="https://sonarcloud.io/"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docs.google.com/document/d/1FqtiHpTmStWRWv1H0sx_SLb_CYQNVNYu/ed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hyperlink" Target="https://github.com/arjunachari12/install-jenkins-container/blob/main/install-docker.m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hyperlink" Target="https://docs.docker.com/network/"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hyperlink" Target="https://docs.docker.com/engine/reference/build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hyperlink" Target="https://github.com/arjunachari12/docker-demo-with-simple-python-app" TargetMode="External"/><Relationship Id="rId4" Type="http://schemas.openxmlformats.org/officeDocument/2006/relationships/hyperlink" Target="https://github.com/arjunachari12/docker-demo-with-simple-python-app.gi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docs.docker.com/language/nodejs/build-images/" TargetMode="External"/><Relationship Id="rId4" Type="http://schemas.openxmlformats.org/officeDocument/2006/relationships/hyperlink" Target="https://docs.docker.com/language/java/build-images/" TargetMode="External"/><Relationship Id="rId5" Type="http://schemas.openxmlformats.org/officeDocument/2006/relationships/hyperlink" Target="https://docs.docker.com/language/golang/build-imag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hyperlink" Target="https://github.com/arjunachari12/install-jenkins-container/blob/main/kubernetes.md"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hyperlink" Target="https://github.com/arjunachari12/k8s-learn/blob/main/pod.y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hyperlink" Target="https://github.com/arjunachari12/k8s-learn/blob/main/pod2.y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hyperlink" Target="https://github.com/arjunachari12/k8s-learn/blob/main/pod3.y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hyperlink" Target="https://github.com/arjunachari12/k8s-learn/blob/main/pod3-service.y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1.xml"/><Relationship Id="rId3" Type="http://schemas.openxmlformats.org/officeDocument/2006/relationships/hyperlink" Target="https://github.com/arjunachari12/k8s-learn/blob/main/helloworld-deployment.y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hyperlink" Target="https://github.com/arjunachari12/install-jenkins-container/blob/main/install-docker.md" TargetMode="External"/><Relationship Id="rId4" Type="http://schemas.openxmlformats.org/officeDocument/2006/relationships/hyperlink" Target="https://github.com/arjunachari12/install-jenkins-container/blob/main/jenkins.md" TargetMode="External"/><Relationship Id="rId5" Type="http://schemas.openxmlformats.org/officeDocument/2006/relationships/hyperlink" Target="https://www.jenkins.io/doc/book/installing/docker/"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hyperlink" Target="https://www.jenkins.io/doc/book/pipeline/syntax" TargetMode="External"/><Relationship Id="rId4" Type="http://schemas.openxmlformats.org/officeDocument/2006/relationships/hyperlink" Target="https://www.jenkins.io/doc/book/pipeline/jenkinsfile"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www.jenkins.io/doc/book/pipeline/#_footnotedef_1"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8.png"/><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hyperlink" Target="https://www.jenkins.io/doc/book/pipeline/#declarative-versus-scripted-pipeline-syntax" TargetMode="External"/><Relationship Id="rId4" Type="http://schemas.openxmlformats.org/officeDocument/2006/relationships/hyperlink" Target="https://www.jenkins.io/doc/book/pipeline/getting-started/#_footnotedef_1" TargetMode="External"/><Relationship Id="rId5" Type="http://schemas.openxmlformats.org/officeDocument/2006/relationships/hyperlink" Target="http://groovy-lang.org/semantics.html" TargetMode="External"/><Relationship Id="rId6" Type="http://schemas.openxmlformats.org/officeDocument/2006/relationships/hyperlink" Target="https://www.jenkins.io/doc/book/pipeline/getting-started/#through-blue-ocean" TargetMode="External"/><Relationship Id="rId7" Type="http://schemas.openxmlformats.org/officeDocument/2006/relationships/hyperlink" Target="https://www.jenkins.io/doc/book/pipeline/getting-started/#through-the-classic-ui" TargetMode="External"/><Relationship Id="rId8" Type="http://schemas.openxmlformats.org/officeDocument/2006/relationships/hyperlink" Target="https://www.jenkins.io/doc/book/pipeline/getting-started/#defining-a-pipeline-in-scm"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hyperlink" Target="https://www.jenkins.io/doc/book/pipeline/jenkinsfil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DevOps</a:t>
            </a:r>
            <a:endParaRPr/>
          </a:p>
        </p:txBody>
      </p:sp>
      <p:sp>
        <p:nvSpPr>
          <p:cNvPr id="141" name="Google Shape;141;p30"/>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 name="Google Shape;194;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5" name="Google Shape;195;p39"/>
          <p:cNvPicPr preferRelativeResize="0"/>
          <p:nvPr/>
        </p:nvPicPr>
        <p:blipFill>
          <a:blip r:embed="rId3">
            <a:alphaModFix/>
          </a:blip>
          <a:stretch>
            <a:fillRect/>
          </a:stretch>
        </p:blipFill>
        <p:spPr>
          <a:xfrm>
            <a:off x="51900" y="162051"/>
            <a:ext cx="9071900" cy="47561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Jenkins</a:t>
            </a:r>
            <a:endParaRPr/>
          </a:p>
        </p:txBody>
      </p:sp>
      <p:sp>
        <p:nvSpPr>
          <p:cNvPr id="764" name="Google Shape;764;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a:t>Security</a:t>
            </a:r>
            <a:endParaRPr b="1"/>
          </a:p>
          <a:p>
            <a:pPr indent="0" lvl="0" marL="0" rtl="0" algn="l">
              <a:spcBef>
                <a:spcPts val="1200"/>
              </a:spcBef>
              <a:spcAft>
                <a:spcPts val="0"/>
              </a:spcAft>
              <a:buNone/>
            </a:pPr>
            <a:r>
              <a:rPr lang="en"/>
              <a:t>Configure Global Security: Set up security options, such as enabling/disabling security, configuring authentication (LDAP, OAuth, etc.), and authorization (Matrix-based security, Project-based security).</a:t>
            </a:r>
            <a:endParaRPr/>
          </a:p>
          <a:p>
            <a:pPr indent="0" lvl="0" marL="0" rtl="0" algn="l">
              <a:spcBef>
                <a:spcPts val="1200"/>
              </a:spcBef>
              <a:spcAft>
                <a:spcPts val="0"/>
              </a:spcAft>
              <a:buNone/>
            </a:pPr>
            <a:r>
              <a:rPr lang="en"/>
              <a:t>Manage Users: Manage user accounts, including creating, modifying, and deleting users.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Plugin Management</a:t>
            </a:r>
            <a:endParaRPr b="1"/>
          </a:p>
          <a:p>
            <a:pPr indent="0" lvl="0" marL="0" rtl="0" algn="l">
              <a:spcBef>
                <a:spcPts val="1200"/>
              </a:spcBef>
              <a:spcAft>
                <a:spcPts val="1200"/>
              </a:spcAft>
              <a:buNone/>
            </a:pPr>
            <a:r>
              <a:rPr lang="en"/>
              <a:t>Manage Plugins: Install, update, and remove Jenkins plugins. The tab includes "Updates," "Available," "Installed," and "Advanced" sections to manage plugins effectively.</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Jenkins</a:t>
            </a:r>
            <a:endParaRPr/>
          </a:p>
        </p:txBody>
      </p:sp>
      <p:sp>
        <p:nvSpPr>
          <p:cNvPr id="770" name="Google Shape;770;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Node Management</a:t>
            </a:r>
            <a:endParaRPr b="1"/>
          </a:p>
          <a:p>
            <a:pPr indent="0" lvl="0" marL="0" rtl="0" algn="l">
              <a:spcBef>
                <a:spcPts val="1200"/>
              </a:spcBef>
              <a:spcAft>
                <a:spcPts val="0"/>
              </a:spcAft>
              <a:buNone/>
            </a:pPr>
            <a:r>
              <a:rPr lang="en"/>
              <a:t>Manage Nodes and Clouds: Configure and manage build agents (nodes) and cloud configurations for scaling Jenkins across multiple machines or cloud instances.</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Job Configuration</a:t>
            </a:r>
            <a:endParaRPr b="1"/>
          </a:p>
          <a:p>
            <a:pPr indent="0" lvl="0" marL="0" rtl="0" algn="l">
              <a:spcBef>
                <a:spcPts val="1200"/>
              </a:spcBef>
              <a:spcAft>
                <a:spcPts val="1200"/>
              </a:spcAft>
              <a:buNone/>
            </a:pPr>
            <a:r>
              <a:rPr lang="en"/>
              <a:t>Configure Global Security: Set up security options, such as enabling/disabling security, configuring authentication (LDAP, OAuth, etc.), and authorization (Matrix-based security, Project-based security).</a:t>
            </a:r>
            <a:endParaRPr b="1"/>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Jenkins</a:t>
            </a:r>
            <a:endParaRPr/>
          </a:p>
        </p:txBody>
      </p:sp>
      <p:sp>
        <p:nvSpPr>
          <p:cNvPr id="776" name="Google Shape;776;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System Information and Logs</a:t>
            </a:r>
            <a:endParaRPr b="1"/>
          </a:p>
          <a:p>
            <a:pPr indent="0" lvl="0" marL="0" rtl="0" algn="l">
              <a:spcBef>
                <a:spcPts val="1200"/>
              </a:spcBef>
              <a:spcAft>
                <a:spcPts val="0"/>
              </a:spcAft>
              <a:buNone/>
            </a:pPr>
            <a:r>
              <a:rPr lang="en"/>
              <a:t>System Information: View detailed information about the Jenkins instance, including environment variables, system properties, and more.</a:t>
            </a:r>
            <a:endParaRPr/>
          </a:p>
          <a:p>
            <a:pPr indent="0" lvl="0" marL="0" rtl="0" algn="l">
              <a:spcBef>
                <a:spcPts val="1200"/>
              </a:spcBef>
              <a:spcAft>
                <a:spcPts val="0"/>
              </a:spcAft>
              <a:buNone/>
            </a:pPr>
            <a:r>
              <a:rPr lang="en"/>
              <a:t>System Log: Access the Jenkins system log to monitor activities and troubleshoot issues.</a:t>
            </a:r>
            <a:endParaRPr/>
          </a:p>
          <a:p>
            <a:pPr indent="0" lvl="0" marL="0" rtl="0" algn="l">
              <a:spcBef>
                <a:spcPts val="1200"/>
              </a:spcBef>
              <a:spcAft>
                <a:spcPts val="0"/>
              </a:spcAft>
              <a:buNone/>
            </a:pPr>
            <a:r>
              <a:rPr lang="en"/>
              <a:t>Load Statistics: View statistics about the Jenkins server's load, including the number of executors and their usage.</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Script Console</a:t>
            </a:r>
            <a:endParaRPr/>
          </a:p>
          <a:p>
            <a:pPr indent="0" lvl="0" marL="0" rtl="0" algn="l">
              <a:spcBef>
                <a:spcPts val="1200"/>
              </a:spcBef>
              <a:spcAft>
                <a:spcPts val="1200"/>
              </a:spcAft>
              <a:buNone/>
            </a:pPr>
            <a:r>
              <a:rPr lang="en"/>
              <a:t>Script Console: Execute Groovy scripts directly on the Jenkins server. Useful for performing administrative tasks or troubleshooting.</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Jenkins</a:t>
            </a:r>
            <a:endParaRPr/>
          </a:p>
        </p:txBody>
      </p:sp>
      <p:sp>
        <p:nvSpPr>
          <p:cNvPr id="782" name="Google Shape;782;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Maintenance</a:t>
            </a:r>
            <a:endParaRPr b="1"/>
          </a:p>
          <a:p>
            <a:pPr indent="0" lvl="0" marL="0" rtl="0" algn="l">
              <a:spcBef>
                <a:spcPts val="1200"/>
              </a:spcBef>
              <a:spcAft>
                <a:spcPts val="0"/>
              </a:spcAft>
              <a:buNone/>
            </a:pPr>
            <a:r>
              <a:rPr lang="en"/>
              <a:t>Reload Configuration from Disk: Reload the Jenkins configuration from disk. Useful if changes are made directly to the configuration files.</a:t>
            </a:r>
            <a:endParaRPr/>
          </a:p>
          <a:p>
            <a:pPr indent="0" lvl="0" marL="0" rtl="0" algn="l">
              <a:spcBef>
                <a:spcPts val="1200"/>
              </a:spcBef>
              <a:spcAft>
                <a:spcPts val="0"/>
              </a:spcAft>
              <a:buNone/>
            </a:pPr>
            <a:r>
              <a:rPr lang="en"/>
              <a:t>Safe Restart: Restart Jenkins safely, ensuring that running jobs complete before the restart.</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Backup and Restore</a:t>
            </a:r>
            <a:endParaRPr b="1"/>
          </a:p>
          <a:p>
            <a:pPr indent="0" lvl="0" marL="0" rtl="0" algn="l">
              <a:spcBef>
                <a:spcPts val="1200"/>
              </a:spcBef>
              <a:spcAft>
                <a:spcPts val="1200"/>
              </a:spcAft>
              <a:buNone/>
            </a:pPr>
            <a:r>
              <a:rPr lang="en"/>
              <a:t>ThinBackup: If you have the ThinBackup plugin installed, you can manage backup and restore operations for Jenkins configuration and jobs.</a:t>
            </a:r>
            <a:endParaRPr b="1"/>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Jenkins</a:t>
            </a:r>
            <a:endParaRPr/>
          </a:p>
        </p:txBody>
      </p:sp>
      <p:sp>
        <p:nvSpPr>
          <p:cNvPr id="788" name="Google Shape;788;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
              <a:t>Updates and Upgrades</a:t>
            </a:r>
            <a:endParaRPr b="1"/>
          </a:p>
          <a:p>
            <a:pPr indent="0" lvl="0" marL="0" rtl="0" algn="l">
              <a:spcBef>
                <a:spcPts val="1200"/>
              </a:spcBef>
              <a:spcAft>
                <a:spcPts val="0"/>
              </a:spcAft>
              <a:buNone/>
            </a:pPr>
            <a:r>
              <a:rPr lang="en"/>
              <a:t>Check for New Jenkins Version: Manually check for new Jenkins versions and update Jenkins to the latest version.</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Miscellaneous</a:t>
            </a:r>
            <a:endParaRPr/>
          </a:p>
          <a:p>
            <a:pPr indent="0" lvl="0" marL="0" rtl="0" algn="l">
              <a:spcBef>
                <a:spcPts val="1200"/>
              </a:spcBef>
              <a:spcAft>
                <a:spcPts val="0"/>
              </a:spcAft>
              <a:buNone/>
            </a:pPr>
            <a:r>
              <a:rPr lang="en"/>
              <a:t>About Jenkins: Displays information about the current Jenkins version and links to documentation and support.</a:t>
            </a:r>
            <a:endParaRPr/>
          </a:p>
          <a:p>
            <a:pPr indent="0" lvl="0" marL="0" rtl="0" algn="l">
              <a:spcBef>
                <a:spcPts val="1200"/>
              </a:spcBef>
              <a:spcAft>
                <a:spcPts val="0"/>
              </a:spcAft>
              <a:buNone/>
            </a:pPr>
            <a:r>
              <a:rPr lang="en"/>
              <a:t>Jenkins CLI: Provides access to the Jenkins Command-Line Interface (CLI) for performing various administrative tasks from the command line.</a:t>
            </a:r>
            <a:endParaRPr/>
          </a:p>
          <a:p>
            <a:pPr indent="0" lvl="0" marL="0" rtl="0" algn="l">
              <a:spcBef>
                <a:spcPts val="1200"/>
              </a:spcBef>
              <a:spcAft>
                <a:spcPts val="1200"/>
              </a:spcAft>
              <a:buNone/>
            </a:pPr>
            <a:r>
              <a:rPr lang="en"/>
              <a:t>Prepare for Shutdown: Puts Jenkins into a quiet mode, preventing new builds from starting while allowing existing builds to complete.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a:t>
            </a:r>
            <a:endParaRPr/>
          </a:p>
        </p:txBody>
      </p:sp>
      <p:sp>
        <p:nvSpPr>
          <p:cNvPr id="794" name="Google Shape;794;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Using credentials in Jenkins involves securely storing sensitive information (like passwords, SSH keys, and API tokens) and using them in your Jenkins jobs. </a:t>
            </a:r>
            <a:endParaRPr/>
          </a:p>
          <a:p>
            <a:pPr indent="0" lvl="0" marL="0" rtl="0" algn="l">
              <a:spcBef>
                <a:spcPts val="1200"/>
              </a:spcBef>
              <a:spcAft>
                <a:spcPts val="0"/>
              </a:spcAft>
              <a:buNone/>
            </a:pPr>
            <a:r>
              <a:rPr lang="en"/>
              <a:t>There are numerous 3rd-party sites and applications that can interact with Jenkins, for example, artifact repositories, cloud-based storage systems and services, and so 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 systems administrator of such an application can configure credentials in the application for dedicated use by Jenkins. This would typically be done to "lock down" areas of the application’s functionality available to Jenkins, usually by applying access controls to these credentials. Once a Jenkins manager (i.e. a Jenkins user who administers a Jenkins site) adds/configures these credentials in Jenkins, the credentials can be used by Pipeline projects to interact with these 3rd party applications.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a:t>
            </a:r>
            <a:endParaRPr/>
          </a:p>
        </p:txBody>
      </p:sp>
      <p:sp>
        <p:nvSpPr>
          <p:cNvPr id="800" name="Google Shape;800;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Credentials stored in Jenkins can be used:</a:t>
            </a:r>
            <a:endParaRPr/>
          </a:p>
          <a:p>
            <a:pPr indent="-342900" lvl="0" marL="457200" rtl="0" algn="l">
              <a:spcBef>
                <a:spcPts val="1200"/>
              </a:spcBef>
              <a:spcAft>
                <a:spcPts val="0"/>
              </a:spcAft>
              <a:buSzPts val="1800"/>
              <a:buChar char="●"/>
            </a:pPr>
            <a:r>
              <a:rPr lang="en"/>
              <a:t>anywhere applicable throughout Jenkins (i.e. global credentials),</a:t>
            </a:r>
            <a:endParaRPr/>
          </a:p>
          <a:p>
            <a:pPr indent="-342900" lvl="0" marL="457200" rtl="0" algn="l">
              <a:spcBef>
                <a:spcPts val="0"/>
              </a:spcBef>
              <a:spcAft>
                <a:spcPts val="0"/>
              </a:spcAft>
              <a:buSzPts val="1800"/>
              <a:buChar char="●"/>
            </a:pPr>
            <a:r>
              <a:rPr lang="en"/>
              <a:t>by a specific Pipeline project/item (read more about this in the Handling credentials section of Using a Jenkinsfile),</a:t>
            </a:r>
            <a:endParaRPr/>
          </a:p>
          <a:p>
            <a:pPr indent="-342900" lvl="0" marL="457200" rtl="0" algn="l">
              <a:spcBef>
                <a:spcPts val="0"/>
              </a:spcBef>
              <a:spcAft>
                <a:spcPts val="0"/>
              </a:spcAft>
              <a:buSzPts val="1800"/>
              <a:buChar char="●"/>
            </a:pPr>
            <a:r>
              <a:rPr lang="en"/>
              <a:t>by a specific Jenkins user (as is the case for Pipeline projects created in Blue Ocean).</a:t>
            </a:r>
            <a:endParaRPr/>
          </a:p>
          <a:p>
            <a:pPr indent="0" lvl="0" marL="0" rtl="0" algn="l">
              <a:spcBef>
                <a:spcPts val="1200"/>
              </a:spcBef>
              <a:spcAft>
                <a:spcPts val="120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a:t>
            </a:r>
            <a:endParaRPr/>
          </a:p>
        </p:txBody>
      </p:sp>
      <p:sp>
        <p:nvSpPr>
          <p:cNvPr id="806" name="Google Shape;806;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Jenkins can store the following types of credentials:</a:t>
            </a:r>
            <a:endParaRPr/>
          </a:p>
          <a:p>
            <a:pPr indent="-342900" lvl="0" marL="457200" rtl="0" algn="l">
              <a:spcBef>
                <a:spcPts val="1200"/>
              </a:spcBef>
              <a:spcAft>
                <a:spcPts val="0"/>
              </a:spcAft>
              <a:buSzPts val="1800"/>
              <a:buChar char="●"/>
            </a:pPr>
            <a:r>
              <a:rPr lang="en"/>
              <a:t>Secret text - a token such as an API token (e.g. a GitHub personal access token),</a:t>
            </a:r>
            <a:endParaRPr/>
          </a:p>
          <a:p>
            <a:pPr indent="-342900" lvl="0" marL="457200" rtl="0" algn="l">
              <a:spcBef>
                <a:spcPts val="0"/>
              </a:spcBef>
              <a:spcAft>
                <a:spcPts val="0"/>
              </a:spcAft>
              <a:buSzPts val="1800"/>
              <a:buChar char="●"/>
            </a:pPr>
            <a:r>
              <a:rPr lang="en"/>
              <a:t>Username and password - which could be handled as separate components or as a colon separated string in the format username:password (read more about this in Handling credentials),</a:t>
            </a:r>
            <a:endParaRPr/>
          </a:p>
          <a:p>
            <a:pPr indent="-342900" lvl="0" marL="457200" rtl="0" algn="l">
              <a:spcBef>
                <a:spcPts val="0"/>
              </a:spcBef>
              <a:spcAft>
                <a:spcPts val="0"/>
              </a:spcAft>
              <a:buSzPts val="1800"/>
              <a:buChar char="●"/>
            </a:pPr>
            <a:r>
              <a:rPr lang="en"/>
              <a:t>Secret file - which is essentially secret content in a file,</a:t>
            </a:r>
            <a:endParaRPr/>
          </a:p>
          <a:p>
            <a:pPr indent="-342900" lvl="0" marL="457200" rtl="0" algn="l">
              <a:spcBef>
                <a:spcPts val="0"/>
              </a:spcBef>
              <a:spcAft>
                <a:spcPts val="0"/>
              </a:spcAft>
              <a:buSzPts val="1800"/>
              <a:buChar char="●"/>
            </a:pPr>
            <a:r>
              <a:rPr lang="en"/>
              <a:t>SSH Username with private key - an SSH public/private key pair,</a:t>
            </a:r>
            <a:endParaRPr/>
          </a:p>
          <a:p>
            <a:pPr indent="-342900" lvl="0" marL="457200" rtl="0" algn="l">
              <a:spcBef>
                <a:spcPts val="0"/>
              </a:spcBef>
              <a:spcAft>
                <a:spcPts val="0"/>
              </a:spcAft>
              <a:buSzPts val="1800"/>
              <a:buChar char="●"/>
            </a:pPr>
            <a:r>
              <a:rPr lang="en"/>
              <a:t>Certificate - a PKCS#12 certificate file and optional password, or</a:t>
            </a:r>
            <a:endParaRPr/>
          </a:p>
          <a:p>
            <a:pPr indent="-342900" lvl="0" marL="457200" rtl="0" algn="l">
              <a:spcBef>
                <a:spcPts val="0"/>
              </a:spcBef>
              <a:spcAft>
                <a:spcPts val="0"/>
              </a:spcAft>
              <a:buSzPts val="1800"/>
              <a:buChar char="●"/>
            </a:pPr>
            <a:r>
              <a:rPr lang="en"/>
              <a:t>Docker Host Certificate Authentication credentials.</a:t>
            </a:r>
            <a:endParaRPr/>
          </a:p>
        </p:txBody>
      </p:sp>
      <p:sp>
        <p:nvSpPr>
          <p:cNvPr id="807" name="Google Shape;807;p136"/>
          <p:cNvSpPr txBox="1"/>
          <p:nvPr/>
        </p:nvSpPr>
        <p:spPr>
          <a:xfrm>
            <a:off x="370400" y="4624900"/>
            <a:ext cx="57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https://www.jenkins.io/doc/book/using/using-credentials/</a:t>
            </a:r>
            <a:r>
              <a:rPr lang="en"/>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Adding Credentials</a:t>
            </a:r>
            <a:endParaRPr b="1"/>
          </a:p>
          <a:p>
            <a:pPr indent="0" lvl="0" marL="0" rtl="0" algn="l">
              <a:spcBef>
                <a:spcPts val="1200"/>
              </a:spcBef>
              <a:spcAft>
                <a:spcPts val="0"/>
              </a:spcAft>
              <a:buNone/>
            </a:pPr>
            <a:r>
              <a:rPr lang="en"/>
              <a:t>Navigate to Credentials:</a:t>
            </a:r>
            <a:endParaRPr/>
          </a:p>
          <a:p>
            <a:pPr indent="0" lvl="0" marL="0" rtl="0" algn="l">
              <a:spcBef>
                <a:spcPts val="1200"/>
              </a:spcBef>
              <a:spcAft>
                <a:spcPts val="0"/>
              </a:spcAft>
              <a:buNone/>
            </a:pPr>
            <a:r>
              <a:rPr lang="en"/>
              <a:t>Go to the Jenkins dashboard.</a:t>
            </a:r>
            <a:endParaRPr/>
          </a:p>
          <a:p>
            <a:pPr indent="0" lvl="0" marL="0" rtl="0" algn="l">
              <a:spcBef>
                <a:spcPts val="1200"/>
              </a:spcBef>
              <a:spcAft>
                <a:spcPts val="0"/>
              </a:spcAft>
              <a:buNone/>
            </a:pPr>
            <a:r>
              <a:rPr lang="en"/>
              <a:t>Click on "Manage Jenkins."</a:t>
            </a:r>
            <a:endParaRPr/>
          </a:p>
          <a:p>
            <a:pPr indent="0" lvl="0" marL="0" rtl="0" algn="l">
              <a:spcBef>
                <a:spcPts val="1200"/>
              </a:spcBef>
              <a:spcAft>
                <a:spcPts val="0"/>
              </a:spcAft>
              <a:buNone/>
            </a:pPr>
            <a:r>
              <a:rPr lang="en"/>
              <a:t>Click on "Manage Credentials."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Select the Credential Store:</a:t>
            </a:r>
            <a:endParaRPr b="1"/>
          </a:p>
          <a:p>
            <a:pPr indent="0" lvl="0" marL="0" rtl="0" algn="l">
              <a:spcBef>
                <a:spcPts val="1200"/>
              </a:spcBef>
              <a:spcAft>
                <a:spcPts val="1200"/>
              </a:spcAft>
              <a:buNone/>
            </a:pPr>
            <a:r>
              <a:rPr lang="en"/>
              <a:t>Choose the appropriate domain (e.g., "Global" for global credentials).</a:t>
            </a:r>
            <a:endParaRPr/>
          </a:p>
        </p:txBody>
      </p:sp>
      <p:sp>
        <p:nvSpPr>
          <p:cNvPr id="813" name="Google Shape;813;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Adding Credentials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Adding Credentials </a:t>
            </a:r>
            <a:endParaRPr/>
          </a:p>
        </p:txBody>
      </p:sp>
      <p:sp>
        <p:nvSpPr>
          <p:cNvPr id="819" name="Google Shape;819;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Add Credentials:</a:t>
            </a:r>
            <a:endParaRPr b="1"/>
          </a:p>
          <a:p>
            <a:pPr indent="0" lvl="0" marL="0" rtl="0" algn="l">
              <a:spcBef>
                <a:spcPts val="1200"/>
              </a:spcBef>
              <a:spcAft>
                <a:spcPts val="0"/>
              </a:spcAft>
              <a:buNone/>
            </a:pPr>
            <a:r>
              <a:rPr lang="en"/>
              <a:t>Click on "(global)" (or the appropriate domain).</a:t>
            </a:r>
            <a:endParaRPr/>
          </a:p>
          <a:p>
            <a:pPr indent="0" lvl="0" marL="0" rtl="0" algn="l">
              <a:spcBef>
                <a:spcPts val="1200"/>
              </a:spcBef>
              <a:spcAft>
                <a:spcPts val="0"/>
              </a:spcAft>
              <a:buNone/>
            </a:pPr>
            <a:r>
              <a:rPr lang="en"/>
              <a:t>Click on "Add Credentials."</a:t>
            </a:r>
            <a:endParaRPr/>
          </a:p>
          <a:p>
            <a:pPr indent="0" lvl="0" marL="0" rtl="0" algn="l">
              <a:spcBef>
                <a:spcPts val="1200"/>
              </a:spcBef>
              <a:spcAft>
                <a:spcPts val="0"/>
              </a:spcAft>
              <a:buNone/>
            </a:pPr>
            <a:r>
              <a:rPr lang="en"/>
              <a:t>Select the type of credential you want to add from the dropdown menu (e.g., Username with password, SSH Username with private key, Secret text, Secret file, etc.).</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Fill in Credential Details:</a:t>
            </a:r>
            <a:endParaRPr b="1"/>
          </a:p>
          <a:p>
            <a:pPr indent="0" lvl="0" marL="0" rtl="0" algn="l">
              <a:spcBef>
                <a:spcPts val="1200"/>
              </a:spcBef>
              <a:spcAft>
                <a:spcPts val="0"/>
              </a:spcAft>
              <a:buNone/>
            </a:pPr>
            <a:r>
              <a:rPr lang="en"/>
              <a:t>Enter the required information such as ID (optional), Description, Username, Password, etc.</a:t>
            </a:r>
            <a:endParaRPr/>
          </a:p>
          <a:p>
            <a:pPr indent="0" lvl="0" marL="0" rtl="0" algn="l">
              <a:spcBef>
                <a:spcPts val="1200"/>
              </a:spcBef>
              <a:spcAft>
                <a:spcPts val="1200"/>
              </a:spcAft>
              <a:buNone/>
            </a:pPr>
            <a:r>
              <a:rPr lang="en"/>
              <a:t>Click "OK" to save the credential.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1" name="Google Shape;201;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40"/>
          <p:cNvPicPr preferRelativeResize="0"/>
          <p:nvPr/>
        </p:nvPicPr>
        <p:blipFill>
          <a:blip r:embed="rId3">
            <a:alphaModFix/>
          </a:blip>
          <a:stretch>
            <a:fillRect/>
          </a:stretch>
        </p:blipFill>
        <p:spPr>
          <a:xfrm>
            <a:off x="-496550" y="278474"/>
            <a:ext cx="9640550" cy="43618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in a Jenkins Job </a:t>
            </a:r>
            <a:endParaRPr/>
          </a:p>
        </p:txBody>
      </p:sp>
      <p:sp>
        <p:nvSpPr>
          <p:cNvPr id="825" name="Google Shape;825;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a:t>Create or Configure a Job:</a:t>
            </a:r>
            <a:endParaRPr b="1"/>
          </a:p>
          <a:p>
            <a:pPr indent="0" lvl="0" marL="0" rtl="0" algn="l">
              <a:spcBef>
                <a:spcPts val="1200"/>
              </a:spcBef>
              <a:spcAft>
                <a:spcPts val="0"/>
              </a:spcAft>
              <a:buNone/>
            </a:pPr>
            <a:r>
              <a:rPr lang="en"/>
              <a:t>Go to the Jenkins dashboard.</a:t>
            </a:r>
            <a:endParaRPr/>
          </a:p>
          <a:p>
            <a:pPr indent="0" lvl="0" marL="0" rtl="0" algn="l">
              <a:spcBef>
                <a:spcPts val="1200"/>
              </a:spcBef>
              <a:spcAft>
                <a:spcPts val="0"/>
              </a:spcAft>
              <a:buNone/>
            </a:pPr>
            <a:r>
              <a:rPr lang="en"/>
              <a:t>Create a new job or configure an existing job.</a:t>
            </a:r>
            <a:endParaRPr/>
          </a:p>
          <a:p>
            <a:pPr indent="0" lvl="0" marL="0" rtl="0" algn="l">
              <a:spcBef>
                <a:spcPts val="1200"/>
              </a:spcBef>
              <a:spcAft>
                <a:spcPts val="0"/>
              </a:spcAft>
              <a:buNone/>
            </a:pPr>
            <a:r>
              <a:t/>
            </a:r>
            <a:endParaRPr b="1"/>
          </a:p>
          <a:p>
            <a:pPr indent="0" lvl="0" marL="0" rtl="0" algn="l">
              <a:spcBef>
                <a:spcPts val="1200"/>
              </a:spcBef>
              <a:spcAft>
                <a:spcPts val="0"/>
              </a:spcAft>
              <a:buNone/>
            </a:pPr>
            <a:r>
              <a:rPr b="1" lang="en"/>
              <a:t>Using Credentials in a Freestyle Project:</a:t>
            </a:r>
            <a:endParaRPr b="1"/>
          </a:p>
          <a:p>
            <a:pPr indent="0" lvl="0" marL="0" rtl="0" algn="l">
              <a:spcBef>
                <a:spcPts val="1200"/>
              </a:spcBef>
              <a:spcAft>
                <a:spcPts val="0"/>
              </a:spcAft>
              <a:buNone/>
            </a:pPr>
            <a:r>
              <a:rPr b="1" lang="en"/>
              <a:t>Source Code Management:</a:t>
            </a:r>
            <a:endParaRPr b="1"/>
          </a:p>
          <a:p>
            <a:pPr indent="0" lvl="0" marL="0" rtl="0" algn="l">
              <a:spcBef>
                <a:spcPts val="1200"/>
              </a:spcBef>
              <a:spcAft>
                <a:spcPts val="0"/>
              </a:spcAft>
              <a:buNone/>
            </a:pPr>
            <a:r>
              <a:rPr lang="en"/>
              <a:t>For Git, select "Git" under "Source Code Management."</a:t>
            </a:r>
            <a:endParaRPr/>
          </a:p>
          <a:p>
            <a:pPr indent="0" lvl="0" marL="0" rtl="0" algn="l">
              <a:spcBef>
                <a:spcPts val="1200"/>
              </a:spcBef>
              <a:spcAft>
                <a:spcPts val="0"/>
              </a:spcAft>
              <a:buNone/>
            </a:pPr>
            <a:r>
              <a:rPr lang="en"/>
              <a:t>In the "Credentials" dropdown, select the appropriate credentials.</a:t>
            </a:r>
            <a:endParaRPr/>
          </a:p>
          <a:p>
            <a:pPr indent="0" lvl="0" marL="0" rtl="0" algn="l">
              <a:spcBef>
                <a:spcPts val="1200"/>
              </a:spcBef>
              <a:spcAft>
                <a:spcPts val="0"/>
              </a:spcAft>
              <a:buNone/>
            </a:pPr>
            <a:r>
              <a:rPr b="1" lang="en"/>
              <a:t>Build Environment:</a:t>
            </a:r>
            <a:endParaRPr b="1"/>
          </a:p>
          <a:p>
            <a:pPr indent="0" lvl="0" marL="0" rtl="0" algn="l">
              <a:spcBef>
                <a:spcPts val="1200"/>
              </a:spcBef>
              <a:spcAft>
                <a:spcPts val="0"/>
              </a:spcAft>
              <a:buNone/>
            </a:pPr>
            <a:r>
              <a:rPr lang="en"/>
              <a:t>Check "Use secret text(s) or file(s)."</a:t>
            </a:r>
            <a:endParaRPr/>
          </a:p>
          <a:p>
            <a:pPr indent="0" lvl="0" marL="0" rtl="0" algn="l">
              <a:spcBef>
                <a:spcPts val="1200"/>
              </a:spcBef>
              <a:spcAft>
                <a:spcPts val="1200"/>
              </a:spcAft>
              <a:buNone/>
            </a:pPr>
            <a:r>
              <a:rPr lang="en"/>
              <a:t>Add a "Bindings" step to bind the credential to an environment variable.</a:t>
            </a:r>
            <a:endParaRPr b="1"/>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credentials in a Jenkins Job </a:t>
            </a:r>
            <a:endParaRPr/>
          </a:p>
        </p:txBody>
      </p:sp>
      <p:sp>
        <p:nvSpPr>
          <p:cNvPr id="831" name="Google Shape;831;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b="1" lang="en"/>
              <a:t>Declarative Pipeline</a:t>
            </a:r>
            <a:endParaRPr b="1"/>
          </a:p>
          <a:p>
            <a:pPr indent="0" lvl="0" marL="0" rtl="0" algn="l">
              <a:spcBef>
                <a:spcPts val="1200"/>
              </a:spcBef>
              <a:spcAft>
                <a:spcPts val="0"/>
              </a:spcAft>
              <a:buNone/>
            </a:pPr>
            <a:r>
              <a:rPr lang="en"/>
              <a:t>pipeline {</a:t>
            </a:r>
            <a:endParaRPr/>
          </a:p>
          <a:p>
            <a:pPr indent="0" lvl="0" marL="0" rtl="0" algn="l">
              <a:spcBef>
                <a:spcPts val="1200"/>
              </a:spcBef>
              <a:spcAft>
                <a:spcPts val="0"/>
              </a:spcAft>
              <a:buNone/>
            </a:pPr>
            <a:r>
              <a:rPr lang="en"/>
              <a:t>    agent any</a:t>
            </a:r>
            <a:endParaRPr/>
          </a:p>
          <a:p>
            <a:pPr indent="0" lvl="0" marL="0" rtl="0" algn="l">
              <a:spcBef>
                <a:spcPts val="1200"/>
              </a:spcBef>
              <a:spcAft>
                <a:spcPts val="0"/>
              </a:spcAft>
              <a:buNone/>
            </a:pPr>
            <a:r>
              <a:rPr lang="en"/>
              <a:t>    environment {</a:t>
            </a:r>
            <a:endParaRPr/>
          </a:p>
          <a:p>
            <a:pPr indent="0" lvl="0" marL="0" rtl="0" algn="l">
              <a:spcBef>
                <a:spcPts val="1200"/>
              </a:spcBef>
              <a:spcAft>
                <a:spcPts val="0"/>
              </a:spcAft>
              <a:buNone/>
            </a:pPr>
            <a:r>
              <a:rPr lang="en"/>
              <a:t>        MY_SECRET = credentials('my-credential-id')</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stages {</a:t>
            </a:r>
            <a:endParaRPr/>
          </a:p>
          <a:p>
            <a:pPr indent="0" lvl="0" marL="0" rtl="0" algn="l">
              <a:spcBef>
                <a:spcPts val="1200"/>
              </a:spcBef>
              <a:spcAft>
                <a:spcPts val="0"/>
              </a:spcAft>
              <a:buNone/>
            </a:pPr>
            <a:r>
              <a:rPr lang="en"/>
              <a:t>        stage('Example') {</a:t>
            </a:r>
            <a:endParaRPr/>
          </a:p>
          <a:p>
            <a:pPr indent="0" lvl="0" marL="0" rtl="0" algn="l">
              <a:spcBef>
                <a:spcPts val="1200"/>
              </a:spcBef>
              <a:spcAft>
                <a:spcPts val="0"/>
              </a:spcAft>
              <a:buNone/>
            </a:pPr>
            <a:r>
              <a:rPr lang="en"/>
              <a:t>            steps {</a:t>
            </a:r>
            <a:endParaRPr/>
          </a:p>
          <a:p>
            <a:pPr indent="0" lvl="0" marL="0" rtl="0" algn="l">
              <a:spcBef>
                <a:spcPts val="1200"/>
              </a:spcBef>
              <a:spcAft>
                <a:spcPts val="0"/>
              </a:spcAft>
              <a:buNone/>
            </a:pPr>
            <a:r>
              <a:rPr lang="en"/>
              <a:t>                echo "Using secret: ${MY_SECRET}"</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lang="en"/>
              <a: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Jenkins agents</a:t>
            </a:r>
            <a:endParaRPr/>
          </a:p>
        </p:txBody>
      </p:sp>
      <p:sp>
        <p:nvSpPr>
          <p:cNvPr id="837" name="Google Shape;837;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Jenkins architecture is designed for distributed build environments. It allows us to use different environments for each build project balancing the workload among multiple agents running jobs in parallel.</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Jenkins controller is the original node in the Jenkins installation. The Jenkins controller administers the Jenkins agents and orchestrates their work, including scheduling jobs on agents and monitoring agents. Agents may be connected to the Jenkins controller using either local or cloud computers.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Syntax</a:t>
            </a:r>
            <a:endParaRPr/>
          </a:p>
        </p:txBody>
      </p:sp>
      <p:sp>
        <p:nvSpPr>
          <p:cNvPr id="843" name="Google Shape;843;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https://www.jenkins.io/doc/book/pipeline/syntax/</a:t>
            </a:r>
            <a:r>
              <a:rPr lang="en"/>
              <a:t>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Maven</a:t>
            </a:r>
            <a:endParaRPr/>
          </a:p>
        </p:txBody>
      </p:sp>
      <p:sp>
        <p:nvSpPr>
          <p:cNvPr id="849" name="Google Shape;849;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Apache Maven is a build automation tool primarily used for Java projects. It addresses two main aspects of building software: managing dependencies and automating the build process. </a:t>
            </a:r>
            <a:endParaRPr/>
          </a:p>
          <a:p>
            <a:pPr indent="0" lvl="0" marL="0" rtl="0" algn="l">
              <a:spcBef>
                <a:spcPts val="1200"/>
              </a:spcBef>
              <a:spcAft>
                <a:spcPts val="120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Maven</a:t>
            </a:r>
            <a:endParaRPr/>
          </a:p>
        </p:txBody>
      </p:sp>
      <p:sp>
        <p:nvSpPr>
          <p:cNvPr id="855" name="Google Shape;855;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Install JDK</a:t>
            </a:r>
            <a:endParaRPr/>
          </a:p>
          <a:p>
            <a:pPr indent="0" lvl="0" marL="0" rtl="0" algn="l">
              <a:spcBef>
                <a:spcPts val="1200"/>
              </a:spcBef>
              <a:spcAft>
                <a:spcPts val="0"/>
              </a:spcAft>
              <a:buNone/>
            </a:pPr>
            <a:r>
              <a:rPr lang="en"/>
              <a:t>Update package index:</a:t>
            </a:r>
            <a:endParaRPr/>
          </a:p>
          <a:p>
            <a:pPr indent="0" lvl="0" marL="0" rtl="0" algn="l">
              <a:spcBef>
                <a:spcPts val="1200"/>
              </a:spcBef>
              <a:spcAft>
                <a:spcPts val="0"/>
              </a:spcAft>
              <a:buNone/>
            </a:pPr>
            <a:r>
              <a:rPr lang="en"/>
              <a:t>sudo apt update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Install OpenJDK:</a:t>
            </a:r>
            <a:endParaRPr/>
          </a:p>
          <a:p>
            <a:pPr indent="0" lvl="0" marL="0" rtl="0" algn="l">
              <a:spcBef>
                <a:spcPts val="1200"/>
              </a:spcBef>
              <a:spcAft>
                <a:spcPts val="0"/>
              </a:spcAft>
              <a:buNone/>
            </a:pPr>
            <a:r>
              <a:rPr lang="en"/>
              <a:t>sudo apt install openjdk-11-jdk -y</a:t>
            </a:r>
            <a:endParaRPr/>
          </a:p>
          <a:p>
            <a:pPr indent="0" lvl="0" marL="0" rtl="0" algn="l">
              <a:spcBef>
                <a:spcPts val="1200"/>
              </a:spcBef>
              <a:spcAft>
                <a:spcPts val="0"/>
              </a:spcAft>
              <a:buNone/>
            </a:pPr>
            <a:r>
              <a:rPr lang="en"/>
              <a:t>Verify Java installation:</a:t>
            </a:r>
            <a:endParaRPr/>
          </a:p>
          <a:p>
            <a:pPr indent="0" lvl="0" marL="0" rtl="0" algn="l">
              <a:spcBef>
                <a:spcPts val="1200"/>
              </a:spcBef>
              <a:spcAft>
                <a:spcPts val="0"/>
              </a:spcAft>
              <a:buNone/>
            </a:pPr>
            <a:r>
              <a:rPr lang="en"/>
              <a:t>java -version</a:t>
            </a:r>
            <a:endParaRPr/>
          </a:p>
          <a:p>
            <a:pPr indent="0" lvl="0" marL="0" rtl="0" algn="l">
              <a:spcBef>
                <a:spcPts val="1200"/>
              </a:spcBef>
              <a:spcAft>
                <a:spcPts val="0"/>
              </a:spcAft>
              <a:buNone/>
            </a:pPr>
            <a:r>
              <a:rPr lang="en"/>
              <a:t>You should see output similar to:</a:t>
            </a:r>
            <a:endParaRPr/>
          </a:p>
          <a:p>
            <a:pPr indent="0" lvl="0" marL="0" rtl="0" algn="l">
              <a:spcBef>
                <a:spcPts val="1200"/>
              </a:spcBef>
              <a:spcAft>
                <a:spcPts val="0"/>
              </a:spcAft>
              <a:buNone/>
            </a:pPr>
            <a:r>
              <a:rPr lang="en"/>
              <a:t>openjdk version "11.0.11" 2021-04-20</a:t>
            </a:r>
            <a:endParaRPr/>
          </a:p>
          <a:p>
            <a:pPr indent="0" lvl="0" marL="0" rtl="0" algn="l">
              <a:spcBef>
                <a:spcPts val="1200"/>
              </a:spcBef>
              <a:spcAft>
                <a:spcPts val="0"/>
              </a:spcAft>
              <a:buNone/>
            </a:pPr>
            <a:r>
              <a:rPr lang="en"/>
              <a:t>OpenJDK Runtime Environment (build 11.0.11+9-Ubuntu-0ubuntu2.20.04)</a:t>
            </a:r>
            <a:endParaRPr/>
          </a:p>
          <a:p>
            <a:pPr indent="0" lvl="0" marL="0" rtl="0" algn="l">
              <a:spcBef>
                <a:spcPts val="1200"/>
              </a:spcBef>
              <a:spcAft>
                <a:spcPts val="1200"/>
              </a:spcAft>
              <a:buNone/>
            </a:pPr>
            <a:r>
              <a:rPr lang="en"/>
              <a:t>OpenJDK 64-Bit Server VM (build 11.0.11+9-Ubuntu-0ubuntu2.20.04, mixed mode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Maven</a:t>
            </a:r>
            <a:endParaRPr/>
          </a:p>
        </p:txBody>
      </p:sp>
      <p:sp>
        <p:nvSpPr>
          <p:cNvPr id="861" name="Google Shape;861;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 Install Maven</a:t>
            </a:r>
            <a:endParaRPr/>
          </a:p>
          <a:p>
            <a:pPr indent="0" lvl="0" marL="0" rtl="0" algn="l">
              <a:spcBef>
                <a:spcPts val="1200"/>
              </a:spcBef>
              <a:spcAft>
                <a:spcPts val="0"/>
              </a:spcAft>
              <a:buNone/>
            </a:pPr>
            <a:r>
              <a:rPr lang="en"/>
              <a:t>Install Maven:</a:t>
            </a:r>
            <a:endParaRPr/>
          </a:p>
          <a:p>
            <a:pPr indent="0" lvl="0" marL="0" rtl="0" algn="l">
              <a:spcBef>
                <a:spcPts val="1200"/>
              </a:spcBef>
              <a:spcAft>
                <a:spcPts val="0"/>
              </a:spcAft>
              <a:buNone/>
            </a:pPr>
            <a:r>
              <a:rPr lang="en"/>
              <a:t>sudo apt install maven -y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Verify Maven installation:</a:t>
            </a:r>
            <a:endParaRPr/>
          </a:p>
          <a:p>
            <a:pPr indent="0" lvl="0" marL="0" rtl="0" algn="l">
              <a:spcBef>
                <a:spcPts val="1200"/>
              </a:spcBef>
              <a:spcAft>
                <a:spcPts val="0"/>
              </a:spcAft>
              <a:buNone/>
            </a:pPr>
            <a:r>
              <a:rPr lang="en"/>
              <a:t>mvn -version</a:t>
            </a:r>
            <a:endParaRPr/>
          </a:p>
          <a:p>
            <a:pPr indent="0" lvl="0" marL="0" rtl="0" algn="l">
              <a:spcBef>
                <a:spcPts val="1200"/>
              </a:spcBef>
              <a:spcAft>
                <a:spcPts val="0"/>
              </a:spcAft>
              <a:buNone/>
            </a:pPr>
            <a:r>
              <a:rPr lang="en"/>
              <a:t>You should see output similar to:</a:t>
            </a:r>
            <a:endParaRPr/>
          </a:p>
          <a:p>
            <a:pPr indent="0" lvl="0" marL="0" rtl="0" algn="l">
              <a:spcBef>
                <a:spcPts val="1200"/>
              </a:spcBef>
              <a:spcAft>
                <a:spcPts val="0"/>
              </a:spcAft>
              <a:buNone/>
            </a:pPr>
            <a:r>
              <a:rPr lang="en"/>
              <a:t>Apache Maven 3.6.3</a:t>
            </a:r>
            <a:endParaRPr/>
          </a:p>
          <a:p>
            <a:pPr indent="0" lvl="0" marL="0" rtl="0" algn="l">
              <a:spcBef>
                <a:spcPts val="1200"/>
              </a:spcBef>
              <a:spcAft>
                <a:spcPts val="0"/>
              </a:spcAft>
              <a:buNone/>
            </a:pPr>
            <a:r>
              <a:rPr lang="en"/>
              <a:t>Maven home: /usr/share/maven</a:t>
            </a:r>
            <a:endParaRPr/>
          </a:p>
          <a:p>
            <a:pPr indent="0" lvl="0" marL="0" rtl="0" algn="l">
              <a:spcBef>
                <a:spcPts val="1200"/>
              </a:spcBef>
              <a:spcAft>
                <a:spcPts val="0"/>
              </a:spcAft>
              <a:buNone/>
            </a:pPr>
            <a:r>
              <a:rPr lang="en"/>
              <a:t>Java version: 11.0.11, vendor: Ubuntu, runtime: /usr/lib/jvm/java-11-openjdk-amd64</a:t>
            </a:r>
            <a:endParaRPr/>
          </a:p>
          <a:p>
            <a:pPr indent="0" lvl="0" marL="0" rtl="0" algn="l">
              <a:spcBef>
                <a:spcPts val="1200"/>
              </a:spcBef>
              <a:spcAft>
                <a:spcPts val="0"/>
              </a:spcAft>
              <a:buNone/>
            </a:pPr>
            <a:r>
              <a:rPr lang="en"/>
              <a:t>Default locale: en_US, platform encoding: UTF-8</a:t>
            </a:r>
            <a:endParaRPr/>
          </a:p>
          <a:p>
            <a:pPr indent="0" lvl="0" marL="0" rtl="0" algn="l">
              <a:spcBef>
                <a:spcPts val="1200"/>
              </a:spcBef>
              <a:spcAft>
                <a:spcPts val="1200"/>
              </a:spcAft>
              <a:buNone/>
            </a:pPr>
            <a:r>
              <a:rPr lang="en"/>
              <a:t>OS name: "linux", version: "5.4.0-42-generic", arch: "amd64", family: "unix</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Maven</a:t>
            </a:r>
            <a:endParaRPr/>
          </a:p>
        </p:txBody>
      </p:sp>
      <p:sp>
        <p:nvSpPr>
          <p:cNvPr id="867" name="Google Shape;867;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Compile and package the project:</a:t>
            </a:r>
            <a:endParaRPr/>
          </a:p>
          <a:p>
            <a:pPr indent="0" lvl="0" marL="0" rtl="0" algn="l">
              <a:spcBef>
                <a:spcPts val="1200"/>
              </a:spcBef>
              <a:spcAft>
                <a:spcPts val="0"/>
              </a:spcAft>
              <a:buNone/>
            </a:pPr>
            <a:r>
              <a:rPr lang="en"/>
              <a:t>mvn package</a:t>
            </a:r>
            <a:endParaRPr/>
          </a:p>
          <a:p>
            <a:pPr indent="0" lvl="0" marL="0" rtl="0" algn="l">
              <a:spcBef>
                <a:spcPts val="1200"/>
              </a:spcBef>
              <a:spcAft>
                <a:spcPts val="0"/>
              </a:spcAft>
              <a:buNone/>
            </a:pPr>
            <a:r>
              <a:rPr lang="en"/>
              <a:t>This will compile the code, run the tests, and package the project into a JAR file located in the target directory.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Run the packaged JAR file:</a:t>
            </a:r>
            <a:endParaRPr/>
          </a:p>
          <a:p>
            <a:pPr indent="0" lvl="0" marL="0" rtl="0" algn="l">
              <a:spcBef>
                <a:spcPts val="1200"/>
              </a:spcBef>
              <a:spcAft>
                <a:spcPts val="0"/>
              </a:spcAft>
              <a:buNone/>
            </a:pPr>
            <a:r>
              <a:rPr lang="en"/>
              <a:t>java -jar target/your-project-1.0-SNAPSHOT.jar</a:t>
            </a:r>
            <a:endParaRPr/>
          </a:p>
          <a:p>
            <a:pPr indent="0" lvl="0" marL="0" rtl="0" algn="l">
              <a:spcBef>
                <a:spcPts val="1200"/>
              </a:spcBef>
              <a:spcAft>
                <a:spcPts val="1200"/>
              </a:spcAft>
              <a:buNone/>
            </a:pPr>
            <a:r>
              <a:rPr lang="en"/>
              <a:t>Replace your-project-1.0-SNAPSHOT.jar with the actual name of your JAR file.</a:t>
            </a:r>
            <a:endParaRPr/>
          </a:p>
        </p:txBody>
      </p:sp>
      <p:sp>
        <p:nvSpPr>
          <p:cNvPr id="868" name="Google Shape;868;p146"/>
          <p:cNvSpPr txBox="1"/>
          <p:nvPr/>
        </p:nvSpPr>
        <p:spPr>
          <a:xfrm>
            <a:off x="385475" y="4568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https://maven.apache.org/</a:t>
            </a:r>
            <a:r>
              <a:rPr lang="en"/>
              <a:t>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a:t>
            </a:r>
            <a:endParaRPr/>
          </a:p>
        </p:txBody>
      </p:sp>
      <p:sp>
        <p:nvSpPr>
          <p:cNvPr id="874" name="Google Shape;874;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Deploy java maven project</a:t>
            </a:r>
            <a:endParaRPr/>
          </a:p>
          <a:p>
            <a:pPr indent="-317500" lvl="1" marL="914400" rtl="0" algn="l">
              <a:spcBef>
                <a:spcPts val="0"/>
              </a:spcBef>
              <a:spcAft>
                <a:spcPts val="0"/>
              </a:spcAft>
              <a:buSzPts val="1400"/>
              <a:buAutoNum type="alphaLcPeriod"/>
            </a:pPr>
            <a:r>
              <a:rPr lang="en"/>
              <a:t>Create a new pipeline</a:t>
            </a:r>
            <a:endParaRPr/>
          </a:p>
          <a:p>
            <a:pPr indent="-317500" lvl="1" marL="914400" rtl="0" algn="l">
              <a:spcBef>
                <a:spcPts val="0"/>
              </a:spcBef>
              <a:spcAft>
                <a:spcPts val="0"/>
              </a:spcAft>
              <a:buSzPts val="1400"/>
              <a:buAutoNum type="alphaLcPeriod"/>
            </a:pPr>
            <a:r>
              <a:rPr lang="en"/>
              <a:t>Write pipeline in jenkins</a:t>
            </a:r>
            <a:endParaRPr/>
          </a:p>
          <a:p>
            <a:pPr indent="-317500" lvl="1" marL="914400" rtl="0" algn="l">
              <a:spcBef>
                <a:spcPts val="0"/>
              </a:spcBef>
              <a:spcAft>
                <a:spcPts val="0"/>
              </a:spcAft>
              <a:buSzPts val="1400"/>
              <a:buAutoNum type="alphaLcPeriod"/>
            </a:pPr>
            <a:r>
              <a:rPr lang="en" u="sng">
                <a:solidFill>
                  <a:schemeClr val="hlink"/>
                </a:solidFill>
                <a:hlinkClick r:id="rId3"/>
              </a:rPr>
              <a:t>https://github.com/arjunachari12/simple-java-maven-app</a:t>
            </a:r>
            <a:r>
              <a:rPr lang="en"/>
              <a:t> </a:t>
            </a:r>
            <a:endParaRPr/>
          </a:p>
          <a:p>
            <a:pPr indent="-342900" lvl="0" marL="457200" rtl="0" algn="l">
              <a:spcBef>
                <a:spcPts val="0"/>
              </a:spcBef>
              <a:spcAft>
                <a:spcPts val="0"/>
              </a:spcAft>
              <a:buSzPts val="1800"/>
              <a:buAutoNum type="arabicPeriod"/>
            </a:pPr>
            <a:r>
              <a:rPr lang="en"/>
              <a:t>Deploy maven project with docker agent</a:t>
            </a:r>
            <a:endParaRPr/>
          </a:p>
          <a:p>
            <a:pPr indent="-317500" lvl="1" marL="914400" rtl="0" algn="l">
              <a:spcBef>
                <a:spcPts val="0"/>
              </a:spcBef>
              <a:spcAft>
                <a:spcPts val="0"/>
              </a:spcAft>
              <a:buSzPts val="1400"/>
              <a:buAutoNum type="alphaLcPeriod"/>
            </a:pPr>
            <a:r>
              <a:rPr lang="en"/>
              <a:t>Create a new pipeline</a:t>
            </a:r>
            <a:endParaRPr/>
          </a:p>
          <a:p>
            <a:pPr indent="-317500" lvl="1" marL="914400" rtl="0" algn="l">
              <a:spcBef>
                <a:spcPts val="0"/>
              </a:spcBef>
              <a:spcAft>
                <a:spcPts val="0"/>
              </a:spcAft>
              <a:buSzPts val="1400"/>
              <a:buAutoNum type="alphaLcPeriod"/>
            </a:pPr>
            <a:r>
              <a:rPr lang="en"/>
              <a:t>Fork the repo</a:t>
            </a:r>
            <a:endParaRPr/>
          </a:p>
          <a:p>
            <a:pPr indent="-317500" lvl="1" marL="914400" rtl="0" algn="l">
              <a:spcBef>
                <a:spcPts val="0"/>
              </a:spcBef>
              <a:spcAft>
                <a:spcPts val="0"/>
              </a:spcAft>
              <a:buSzPts val="1400"/>
              <a:buAutoNum type="alphaLcPeriod"/>
            </a:pPr>
            <a:r>
              <a:rPr lang="en"/>
              <a:t>Add Jenkinsfile</a:t>
            </a:r>
            <a:endParaRPr/>
          </a:p>
          <a:p>
            <a:pPr indent="-317500" lvl="1" marL="914400" rtl="0" algn="l">
              <a:spcBef>
                <a:spcPts val="0"/>
              </a:spcBef>
              <a:spcAft>
                <a:spcPts val="0"/>
              </a:spcAft>
              <a:buSzPts val="1400"/>
              <a:buAutoNum type="alphaLcPeriod"/>
            </a:pPr>
            <a:r>
              <a:rPr lang="en"/>
              <a:t>Add below content</a:t>
            </a:r>
            <a:endParaRPr/>
          </a:p>
          <a:p>
            <a:pPr indent="-317500" lvl="1" marL="914400" rtl="0" algn="l">
              <a:spcBef>
                <a:spcPts val="0"/>
              </a:spcBef>
              <a:spcAft>
                <a:spcPts val="0"/>
              </a:spcAft>
              <a:buSzPts val="1400"/>
              <a:buAutoNum type="alphaLcPeriod"/>
            </a:pPr>
            <a:r>
              <a:rPr lang="en" u="sng">
                <a:solidFill>
                  <a:schemeClr val="hlink"/>
                </a:solidFill>
                <a:hlinkClick r:id="rId4"/>
              </a:rPr>
              <a:t>https://github.com/arjunachari12/simple-java-maven-app</a:t>
            </a:r>
            <a:endParaRPr/>
          </a:p>
          <a:p>
            <a:pPr indent="0" lvl="0" marL="914400" rtl="0" algn="l">
              <a:spcBef>
                <a:spcPts val="1200"/>
              </a:spcBef>
              <a:spcAft>
                <a:spcPts val="120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880" name="Google Shape;880;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SonarQube is an open-source platform used for continuous inspection of code quality. It performs automatic reviews with static analysis of code to detect bugs, code smells, and security vulnerabilities.</a:t>
            </a:r>
            <a:endParaRPr/>
          </a:p>
          <a:p>
            <a:pPr indent="0" lvl="0" marL="0" rtl="0" algn="l">
              <a:spcBef>
                <a:spcPts val="1200"/>
              </a:spcBef>
              <a:spcAft>
                <a:spcPts val="0"/>
              </a:spcAft>
              <a:buNone/>
            </a:pPr>
            <a:r>
              <a:rPr lang="en"/>
              <a:t>Purpose: Improve code quality by performing static code analysis and providing metrics and reports.</a:t>
            </a:r>
            <a:endParaRPr/>
          </a:p>
          <a:p>
            <a:pPr indent="0" lvl="0" marL="0" rtl="0" algn="l">
              <a:spcBef>
                <a:spcPts val="1200"/>
              </a:spcBef>
              <a:spcAft>
                <a:spcPts val="0"/>
              </a:spcAft>
              <a:buNone/>
            </a:pPr>
            <a:r>
              <a:rPr lang="en"/>
              <a:t>Features:</a:t>
            </a:r>
            <a:endParaRPr/>
          </a:p>
          <a:p>
            <a:pPr indent="0" lvl="0" marL="0" rtl="0" algn="l">
              <a:spcBef>
                <a:spcPts val="1200"/>
              </a:spcBef>
              <a:spcAft>
                <a:spcPts val="0"/>
              </a:spcAft>
              <a:buNone/>
            </a:pPr>
            <a:r>
              <a:rPr lang="en"/>
              <a:t>Code Analysis: Detects bugs, vulnerabilities, and code smells.</a:t>
            </a:r>
            <a:endParaRPr/>
          </a:p>
          <a:p>
            <a:pPr indent="0" lvl="0" marL="0" rtl="0" algn="l">
              <a:spcBef>
                <a:spcPts val="1200"/>
              </a:spcBef>
              <a:spcAft>
                <a:spcPts val="0"/>
              </a:spcAft>
              <a:buNone/>
            </a:pPr>
            <a:r>
              <a:rPr lang="en"/>
              <a:t>Quality Gates: Defines the criteria a project must meet to be considered acceptable.</a:t>
            </a:r>
            <a:endParaRPr/>
          </a:p>
          <a:p>
            <a:pPr indent="0" lvl="0" marL="0" rtl="0" algn="l">
              <a:spcBef>
                <a:spcPts val="1200"/>
              </a:spcBef>
              <a:spcAft>
                <a:spcPts val="0"/>
              </a:spcAft>
              <a:buNone/>
            </a:pPr>
            <a:r>
              <a:rPr lang="en"/>
              <a:t>Dashboards: Provides visual reports on code quality metrics.</a:t>
            </a:r>
            <a:endParaRPr/>
          </a:p>
          <a:p>
            <a:pPr indent="0" lvl="0" marL="0" rtl="0" algn="l">
              <a:spcBef>
                <a:spcPts val="1200"/>
              </a:spcBef>
              <a:spcAft>
                <a:spcPts val="1200"/>
              </a:spcAft>
              <a:buNone/>
            </a:pPr>
            <a:r>
              <a:rPr lang="en"/>
              <a:t>Integration: Works with various CI/CD tools like Jenkins, GitHub Actions, and more.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08" name="Google Shape;20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Git is a distributed version control system used to track changes in source code during software development.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Install Git</a:t>
            </a:r>
            <a:endParaRPr/>
          </a:p>
          <a:p>
            <a:pPr indent="0" lvl="0" marL="0" rtl="0" algn="l">
              <a:spcBef>
                <a:spcPts val="1200"/>
              </a:spcBef>
              <a:spcAft>
                <a:spcPts val="0"/>
              </a:spcAft>
              <a:buNone/>
            </a:pPr>
            <a:r>
              <a:rPr lang="en"/>
              <a:t>First, you need to install Git on your computer. You can download it from git-scm.com.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Configure Git</a:t>
            </a:r>
            <a:endParaRPr/>
          </a:p>
          <a:p>
            <a:pPr indent="0" lvl="0" marL="0" rtl="0" algn="l">
              <a:spcBef>
                <a:spcPts val="1200"/>
              </a:spcBef>
              <a:spcAft>
                <a:spcPts val="0"/>
              </a:spcAft>
              <a:buNone/>
            </a:pPr>
            <a:r>
              <a:rPr lang="en"/>
              <a:t>After installing Git, you need to set up your user name and email address. Open your terminal or command prompt and type: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git config --global user.name "Your Name"</a:t>
            </a:r>
            <a:endParaRPr/>
          </a:p>
          <a:p>
            <a:pPr indent="0" lvl="0" marL="0" rtl="0" algn="l">
              <a:spcBef>
                <a:spcPts val="1200"/>
              </a:spcBef>
              <a:spcAft>
                <a:spcPts val="1200"/>
              </a:spcAft>
              <a:buNone/>
            </a:pPr>
            <a:r>
              <a:rPr lang="en"/>
              <a:t>git config --global user.email "your.email@example.com"</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886" name="Google Shape;886;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https://sonarcloud.io/</a:t>
            </a:r>
            <a:r>
              <a:rPr lang="en"/>
              <a:t>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892" name="Google Shape;892;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Running SonarQube with Docker</a:t>
            </a:r>
            <a:endParaRPr/>
          </a:p>
          <a:p>
            <a:pPr indent="0" lvl="0" marL="0" rtl="0" algn="l">
              <a:spcBef>
                <a:spcPts val="1200"/>
              </a:spcBef>
              <a:spcAft>
                <a:spcPts val="0"/>
              </a:spcAft>
              <a:buNone/>
            </a:pPr>
            <a:r>
              <a:rPr lang="en"/>
              <a:t>Prerequisites</a:t>
            </a:r>
            <a:endParaRPr/>
          </a:p>
          <a:p>
            <a:pPr indent="0" lvl="0" marL="0" rtl="0" algn="l">
              <a:spcBef>
                <a:spcPts val="1200"/>
              </a:spcBef>
              <a:spcAft>
                <a:spcPts val="0"/>
              </a:spcAft>
              <a:buNone/>
            </a:pPr>
            <a:r>
              <a:rPr lang="en"/>
              <a:t>Docker installed on your machine.</a:t>
            </a:r>
            <a:endParaRPr/>
          </a:p>
          <a:p>
            <a:pPr indent="0" lvl="0" marL="101600" marR="101600" rtl="0" algn="l">
              <a:spcBef>
                <a:spcPts val="1800"/>
              </a:spcBef>
              <a:spcAft>
                <a:spcPts val="0"/>
              </a:spcAft>
              <a:buNone/>
            </a:pPr>
            <a:r>
              <a:rPr lang="en" sz="1150">
                <a:solidFill>
                  <a:srgbClr val="222222"/>
                </a:solidFill>
                <a:highlight>
                  <a:srgbClr val="F1F1F1"/>
                </a:highlight>
                <a:latin typeface="Courier New"/>
                <a:ea typeface="Courier New"/>
                <a:cs typeface="Courier New"/>
                <a:sym typeface="Courier New"/>
              </a:rPr>
              <a:t>docker run -d --name sonarqube-article -p 9000:9000 sonarqube</a:t>
            </a:r>
            <a:endParaRPr sz="1150">
              <a:solidFill>
                <a:srgbClr val="222222"/>
              </a:solidFill>
              <a:highlight>
                <a:srgbClr val="F1F1F1"/>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898" name="Google Shape;898;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Run Docker Compose: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bash</a:t>
            </a:r>
            <a:endParaRPr/>
          </a:p>
          <a:p>
            <a:pPr indent="0" lvl="0" marL="0" rtl="0" algn="l">
              <a:spcBef>
                <a:spcPts val="1200"/>
              </a:spcBef>
              <a:spcAft>
                <a:spcPts val="0"/>
              </a:spcAft>
              <a:buNone/>
            </a:pPr>
            <a:r>
              <a:rPr lang="en"/>
              <a:t>Copy code</a:t>
            </a:r>
            <a:endParaRPr/>
          </a:p>
          <a:p>
            <a:pPr indent="0" lvl="0" marL="0" rtl="0" algn="l">
              <a:spcBef>
                <a:spcPts val="1200"/>
              </a:spcBef>
              <a:spcAft>
                <a:spcPts val="0"/>
              </a:spcAft>
              <a:buNone/>
            </a:pPr>
            <a:r>
              <a:rPr lang="en"/>
              <a:t>docker-compose up -d</a:t>
            </a:r>
            <a:endParaRPr/>
          </a:p>
          <a:p>
            <a:pPr indent="0" lvl="0" marL="0" rtl="0" algn="l">
              <a:spcBef>
                <a:spcPts val="1200"/>
              </a:spcBef>
              <a:spcAft>
                <a:spcPts val="0"/>
              </a:spcAft>
              <a:buNone/>
            </a:pPr>
            <a:r>
              <a:rPr lang="en"/>
              <a:t>Access SonarQube:</a:t>
            </a:r>
            <a:endParaRPr/>
          </a:p>
          <a:p>
            <a:pPr indent="0" lvl="0" marL="0" rtl="0" algn="l">
              <a:spcBef>
                <a:spcPts val="1200"/>
              </a:spcBef>
              <a:spcAft>
                <a:spcPts val="0"/>
              </a:spcAft>
              <a:buNone/>
            </a:pPr>
            <a:r>
              <a:rPr lang="en"/>
              <a:t>Open your browser and go to http://localhost:9000.</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Default credentials: admin/admin.</a:t>
            </a:r>
            <a:endParaRPr/>
          </a:p>
          <a:p>
            <a:pPr indent="0" lvl="0" marL="0" rtl="0" algn="l">
              <a:spcBef>
                <a:spcPts val="1200"/>
              </a:spcBef>
              <a:spcAft>
                <a:spcPts val="120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904" name="Google Shape;904;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SonarQube Scanner Plugin in Jenkins: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Open Jenkins in your web browser (usually http://localhost:8080).</a:t>
            </a:r>
            <a:endParaRPr/>
          </a:p>
          <a:p>
            <a:pPr indent="0" lvl="0" marL="0" rtl="0" algn="l">
              <a:spcBef>
                <a:spcPts val="1200"/>
              </a:spcBef>
              <a:spcAft>
                <a:spcPts val="0"/>
              </a:spcAft>
              <a:buNone/>
            </a:pPr>
            <a:r>
              <a:rPr lang="en"/>
              <a:t>Go to Manage Jenkins &gt; Manage Plugins.</a:t>
            </a:r>
            <a:endParaRPr/>
          </a:p>
          <a:p>
            <a:pPr indent="0" lvl="0" marL="0" rtl="0" algn="l">
              <a:spcBef>
                <a:spcPts val="1200"/>
              </a:spcBef>
              <a:spcAft>
                <a:spcPts val="0"/>
              </a:spcAft>
              <a:buNone/>
            </a:pPr>
            <a:r>
              <a:rPr lang="en"/>
              <a:t>In the Available tab, search for "SonarQube Scanner".</a:t>
            </a:r>
            <a:endParaRPr/>
          </a:p>
          <a:p>
            <a:pPr indent="0" lvl="0" marL="0" rtl="0" algn="l">
              <a:spcBef>
                <a:spcPts val="1200"/>
              </a:spcBef>
              <a:spcAft>
                <a:spcPts val="0"/>
              </a:spcAft>
              <a:buNone/>
            </a:pPr>
            <a:r>
              <a:rPr lang="en"/>
              <a:t>Select the checkbox and click on Install without restart.</a:t>
            </a:r>
            <a:endParaRPr/>
          </a:p>
          <a:p>
            <a:pPr indent="0" lvl="0" marL="0" rtl="0" algn="l">
              <a:spcBef>
                <a:spcPts val="1200"/>
              </a:spcBef>
              <a:spcAft>
                <a:spcPts val="12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910" name="Google Shape;910;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a:t>Configure SonarQube in Jenkins</a:t>
            </a:r>
            <a:endParaRPr/>
          </a:p>
          <a:p>
            <a:pPr indent="0" lvl="0" marL="0" rtl="0" algn="l">
              <a:spcBef>
                <a:spcPts val="1200"/>
              </a:spcBef>
              <a:spcAft>
                <a:spcPts val="0"/>
              </a:spcAft>
              <a:buNone/>
            </a:pPr>
            <a:r>
              <a:rPr lang="en"/>
              <a:t>Navigate to Manage Jenkins &gt; Configure System.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Scroll to SonarQube Servers and click Add SonarQube.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Name: SonarQube</a:t>
            </a:r>
            <a:endParaRPr/>
          </a:p>
          <a:p>
            <a:pPr indent="0" lvl="0" marL="0" rtl="0" algn="l">
              <a:spcBef>
                <a:spcPts val="1200"/>
              </a:spcBef>
              <a:spcAft>
                <a:spcPts val="0"/>
              </a:spcAft>
              <a:buNone/>
            </a:pPr>
            <a:r>
              <a:rPr lang="en"/>
              <a:t>Server URL: http://sonarqube:9000</a:t>
            </a:r>
            <a:endParaRPr/>
          </a:p>
          <a:p>
            <a:pPr indent="0" lvl="0" marL="0" rtl="0" algn="l">
              <a:spcBef>
                <a:spcPts val="1200"/>
              </a:spcBef>
              <a:spcAft>
                <a:spcPts val="0"/>
              </a:spcAft>
              <a:buNone/>
            </a:pPr>
            <a:r>
              <a:rPr lang="en"/>
              <a:t>Server Authentication Token: (Add a secret text credential using your generated SonarQube token).</a:t>
            </a:r>
            <a:endParaRPr/>
          </a:p>
          <a:p>
            <a:pPr indent="0" lvl="0" marL="0" rtl="0" algn="l">
              <a:spcBef>
                <a:spcPts val="1200"/>
              </a:spcBef>
              <a:spcAft>
                <a:spcPts val="0"/>
              </a:spcAft>
              <a:buNone/>
            </a:pPr>
            <a:r>
              <a:rPr lang="en"/>
              <a:t>Configure Maven (if not already configured):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Navigate to Manage Jenkins &gt; Global Tool Configuration.</a:t>
            </a:r>
            <a:endParaRPr/>
          </a:p>
          <a:p>
            <a:pPr indent="0" lvl="0" marL="0" rtl="0" algn="l">
              <a:spcBef>
                <a:spcPts val="1200"/>
              </a:spcBef>
              <a:spcAft>
                <a:spcPts val="1200"/>
              </a:spcAft>
              <a:buNone/>
            </a:pPr>
            <a:r>
              <a:rPr lang="en"/>
              <a:t>Maven: Add Maven installation.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SonarQube</a:t>
            </a:r>
            <a:endParaRPr/>
          </a:p>
        </p:txBody>
      </p:sp>
      <p:sp>
        <p:nvSpPr>
          <p:cNvPr id="916" name="Google Shape;916;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Setting Up Jenkins</a:t>
            </a:r>
            <a:endParaRPr/>
          </a:p>
          <a:p>
            <a:pPr indent="0" lvl="0" marL="0" rtl="0" algn="l">
              <a:spcBef>
                <a:spcPts val="1200"/>
              </a:spcBef>
              <a:spcAft>
                <a:spcPts val="0"/>
              </a:spcAft>
              <a:buNone/>
            </a:pPr>
            <a:r>
              <a:rPr lang="en"/>
              <a:t>Install Jenkins</a:t>
            </a:r>
            <a:endParaRPr/>
          </a:p>
          <a:p>
            <a:pPr indent="0" lvl="0" marL="0" rtl="0" algn="l">
              <a:spcBef>
                <a:spcPts val="1200"/>
              </a:spcBef>
              <a:spcAft>
                <a:spcPts val="0"/>
              </a:spcAft>
              <a:buNone/>
            </a:pPr>
            <a:r>
              <a:rPr lang="en"/>
              <a:t>If you don’t have Jenkins installed, you can run it using Docker:</a:t>
            </a:r>
            <a:endParaRPr/>
          </a:p>
          <a:p>
            <a:pPr indent="0" lvl="0" marL="0" rtl="0" algn="l">
              <a:spcBef>
                <a:spcPts val="1200"/>
              </a:spcBef>
              <a:spcAft>
                <a:spcPts val="0"/>
              </a:spcAft>
              <a:buNone/>
            </a:pPr>
            <a:r>
              <a:rPr lang="en"/>
              <a:t>docker run -d -p 8080:8080 -p 50000:50000 --name jenkins -v jenkins_home:/var/jenkins_home jenkins/jenkins:lts</a:t>
            </a:r>
            <a:endParaRPr/>
          </a:p>
          <a:p>
            <a:pPr indent="0" lvl="0" marL="0" rtl="0" algn="l">
              <a:spcBef>
                <a:spcPts val="1200"/>
              </a:spcBef>
              <a:spcAft>
                <a:spcPts val="0"/>
              </a:spcAft>
              <a:buNone/>
            </a:pPr>
            <a:r>
              <a:rPr lang="en"/>
              <a:t>Install Required Jenkins Plugins</a:t>
            </a:r>
            <a:endParaRPr/>
          </a:p>
          <a:p>
            <a:pPr indent="0" lvl="0" marL="0" rtl="0" algn="l">
              <a:spcBef>
                <a:spcPts val="1200"/>
              </a:spcBef>
              <a:spcAft>
                <a:spcPts val="0"/>
              </a:spcAft>
              <a:buNone/>
            </a:pPr>
            <a:r>
              <a:rPr lang="en"/>
              <a:t>Navigate to Manage Jenkins &gt; Manage Plugins &gt; Available.</a:t>
            </a:r>
            <a:endParaRPr/>
          </a:p>
          <a:p>
            <a:pPr indent="0" lvl="0" marL="0" rtl="0" algn="l">
              <a:spcBef>
                <a:spcPts val="1200"/>
              </a:spcBef>
              <a:spcAft>
                <a:spcPts val="0"/>
              </a:spcAft>
              <a:buNone/>
            </a:pPr>
            <a:r>
              <a:rPr lang="en"/>
              <a:t>Search and Install:</a:t>
            </a:r>
            <a:endParaRPr/>
          </a:p>
          <a:p>
            <a:pPr indent="0" lvl="0" marL="0" rtl="0" algn="l">
              <a:spcBef>
                <a:spcPts val="1200"/>
              </a:spcBef>
              <a:spcAft>
                <a:spcPts val="0"/>
              </a:spcAft>
              <a:buNone/>
            </a:pPr>
            <a:r>
              <a:rPr lang="en"/>
              <a:t>SonarQube Scanner.</a:t>
            </a:r>
            <a:endParaRPr/>
          </a:p>
          <a:p>
            <a:pPr indent="0" lvl="0" marL="0" rtl="0" algn="l">
              <a:spcBef>
                <a:spcPts val="1200"/>
              </a:spcBef>
              <a:spcAft>
                <a:spcPts val="1200"/>
              </a:spcAft>
              <a:buNone/>
            </a:pPr>
            <a:r>
              <a:rPr lang="en"/>
              <a:t>Pipeline Maven Integration.</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0" name="Shape 920"/>
        <p:cNvGrpSpPr/>
        <p:nvPr/>
      </p:nvGrpSpPr>
      <p:grpSpPr>
        <a:xfrm>
          <a:off x="0" y="0"/>
          <a:ext cx="0" cy="0"/>
          <a:chOff x="0" y="0"/>
          <a:chExt cx="0" cy="0"/>
        </a:xfrm>
      </p:grpSpPr>
      <p:sp>
        <p:nvSpPr>
          <p:cNvPr id="921" name="Google Shape;921;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Artifactory</a:t>
            </a:r>
            <a:endParaRPr/>
          </a:p>
        </p:txBody>
      </p:sp>
      <p:sp>
        <p:nvSpPr>
          <p:cNvPr id="922" name="Google Shape;922;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JFrog Artifactory is a universal DevOps solution providing end-to-end automation and management of binaries and artifacts through the application delivery process that improves productivity across your development ecosystem.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It enables freedom of choice supporting 25+ software build packages, all major CI/CD platforms, and DevOps tools you already use. Artifactory is Kubernetes ready supporting containers, Docker, Helm Charts, and is your Kubernetes and Docker registry and comes with full CLI and REST APIs customizable to your ecosystem.</a:t>
            </a:r>
            <a:endParaRPr/>
          </a:p>
          <a:p>
            <a:pPr indent="0" lvl="0" marL="0" rtl="0" algn="l">
              <a:spcBef>
                <a:spcPts val="1200"/>
              </a:spcBef>
              <a:spcAft>
                <a:spcPts val="120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6" name="Shape 926"/>
        <p:cNvGrpSpPr/>
        <p:nvPr/>
      </p:nvGrpSpPr>
      <p:grpSpPr>
        <a:xfrm>
          <a:off x="0" y="0"/>
          <a:ext cx="0" cy="0"/>
          <a:chOff x="0" y="0"/>
          <a:chExt cx="0" cy="0"/>
        </a:xfrm>
      </p:grpSpPr>
      <p:sp>
        <p:nvSpPr>
          <p:cNvPr id="927" name="Google Shape;927;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Artifactory: Main Features and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8" name="Google Shape;928;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Hybrid and Multi-Cloud Environments: You can host Artifactory on your own infrastructure, in the Cloud or use the SaaS solution providing maximum flexibility and choice.</a:t>
            </a:r>
            <a:endParaRPr/>
          </a:p>
          <a:p>
            <a:pPr indent="0" lvl="0" marL="0" rtl="0" algn="l">
              <a:spcBef>
                <a:spcPts val="1200"/>
              </a:spcBef>
              <a:spcAft>
                <a:spcPts val="0"/>
              </a:spcAft>
              <a:buNone/>
            </a:pPr>
            <a:r>
              <a:rPr lang="en"/>
              <a:t>Universal Binary Repository Manager: Artifactory offers a universal solution supporting all major package formats including Alpine, Maven, Gradle, Docker, Cargo, Conda, Conan, Debian, Go, Helm, Vagrant, YUM, P2, Ivy, NuGet, PHP, NPM, RubyGems, PyPI, Bower, CocoaPods, GitLFS, Opkg, SBT, Swift, Terraform and more. For more information, see Package Management.</a:t>
            </a:r>
            <a:endParaRPr/>
          </a:p>
          <a:p>
            <a:pPr indent="0" lvl="0" marL="0" rtl="0" algn="l">
              <a:spcBef>
                <a:spcPts val="1200"/>
              </a:spcBef>
              <a:spcAft>
                <a:spcPts val="1200"/>
              </a:spcAft>
              <a:buNone/>
            </a:pPr>
            <a:r>
              <a:rPr lang="en"/>
              <a:t>Extensive Metadata: Artifactory provides full metadata for all major package formats for both artifacts and folders. These include metadata that originates with the package itself, custom metadata added by users such as searchable properties and metadata that is automatically generated by tools such as build information and more.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2" name="Shape 932"/>
        <p:cNvGrpSpPr/>
        <p:nvPr/>
      </p:nvGrpSpPr>
      <p:grpSpPr>
        <a:xfrm>
          <a:off x="0" y="0"/>
          <a:ext cx="0" cy="0"/>
          <a:chOff x="0" y="0"/>
          <a:chExt cx="0" cy="0"/>
        </a:xfrm>
      </p:grpSpPr>
      <p:sp>
        <p:nvSpPr>
          <p:cNvPr id="933" name="Google Shape;933;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Artifactory: Main Features and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34" name="Google Shape;934;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Artifactory as Your Kubernetes Registry: Artifactory allows you to deploy containerized microservices to the Kubernetes cluster as it serves as a universal repository manager for all your CI/CD needs, regardless of where they are running in your organization. Once you check in your App package, you can proceed to propagate and perform the build, test, promote and finally deploy to Kubernetes.</a:t>
            </a:r>
            <a:endParaRPr/>
          </a:p>
          <a:p>
            <a:pPr indent="0" lvl="0" marL="0" rtl="0" algn="l">
              <a:spcBef>
                <a:spcPts val="1200"/>
              </a:spcBef>
              <a:spcAft>
                <a:spcPts val="0"/>
              </a:spcAft>
              <a:buNone/>
            </a:pPr>
            <a:r>
              <a:rPr lang="en"/>
              <a:t>Massively Scalable: Supports a variety of enterprise-scale storage capabilities including S3 Object Storage, Google Cloud Storage, Azure Blob Storage and Filestore Sharding providing unlimited scalability, disaster recovery, and unmatched stability and reliability. Accommodates large load bursts with no compromise to performance. Increase capacity to any degree with horizontal server scalability to serve any number of concurrent users, build servers and interactions.</a:t>
            </a:r>
            <a:endParaRPr/>
          </a:p>
          <a:p>
            <a:pPr indent="0" lvl="0" marL="0" rtl="0" algn="l">
              <a:spcBef>
                <a:spcPts val="1200"/>
              </a:spcBef>
              <a:spcAft>
                <a:spcPts val="0"/>
              </a:spcAft>
              <a:buNone/>
            </a:pPr>
            <a:r>
              <a:rPr lang="en"/>
              <a:t>High Availability: Full active/active HA solution with live failover and non-disruptive production upgrades. For more information, see High Availability.</a:t>
            </a:r>
            <a:endParaRPr/>
          </a:p>
          <a:p>
            <a:pPr indent="0" lvl="0" marL="0" rtl="0" algn="l">
              <a:spcBef>
                <a:spcPts val="1200"/>
              </a:spcBef>
              <a:spcAft>
                <a:spcPts val="1200"/>
              </a:spcAft>
              <a:buNone/>
            </a:pPr>
            <a:r>
              <a:rPr lang="en"/>
              <a:t>Advanced CI Server integration with Build Tools: JFrog Artifactory supports build integration whether you are running builds on one of the common CI servers in use today, on cloud-based CI servers or standalone without a CI server. Integration of Artifactory into your build ecosystem provides important information that supports fully reproducible builds through visibility of artifacts deployed, dependencies and information on the build environment. Artifactory provides visibility into your builds through the metadata it attaches to each artifact. In this way, you can trace your container images back to their source, so you always know what’s in your builds. For more information, see Build Integration..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8" name="Shape 938"/>
        <p:cNvGrpSpPr/>
        <p:nvPr/>
      </p:nvGrpSpPr>
      <p:grpSpPr>
        <a:xfrm>
          <a:off x="0" y="0"/>
          <a:ext cx="0" cy="0"/>
          <a:chOff x="0" y="0"/>
          <a:chExt cx="0" cy="0"/>
        </a:xfrm>
      </p:grpSpPr>
      <p:sp>
        <p:nvSpPr>
          <p:cNvPr id="939" name="Google Shape;939;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Artifactory: Main Features and Functionality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0" name="Google Shape;940;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Custom API-Driven Automation: Artifactory exposes an extensive REST API that provides access to its features anywhere in the development cycle. Through the API you can manage builds, repositories and artifacts, you can perform searches, apply configurations, perform maintenance tasks and more.</a:t>
            </a:r>
            <a:endParaRPr/>
          </a:p>
          <a:p>
            <a:pPr indent="0" lvl="0" marL="0" rtl="0" algn="l">
              <a:spcBef>
                <a:spcPts val="1200"/>
              </a:spcBef>
              <a:spcAft>
                <a:spcPts val="0"/>
              </a:spcAft>
              <a:buNone/>
            </a:pPr>
            <a:r>
              <a:rPr lang="en"/>
              <a:t>Advanced Search with Artifactory Query Language: AQL (Artifactory Query Language) gives you unprecedented flexibility in how you search for artifacts. It offers a simple way to formulate complex queries that specify any number of search criteria, filters, sorting options and output fields.</a:t>
            </a:r>
            <a:endParaRPr/>
          </a:p>
          <a:p>
            <a:pPr indent="0" lvl="0" marL="0" rtl="0" algn="l">
              <a:spcBef>
                <a:spcPts val="1200"/>
              </a:spcBef>
              <a:spcAft>
                <a:spcPts val="1200"/>
              </a:spcAft>
              <a:buNone/>
            </a:pPr>
            <a:r>
              <a:rPr lang="en"/>
              <a:t>Artifactory Cloud with CDN Distribution: JFrog Artifactory Cloud with Amazon's CloudFront CDN solution allows Enterprise users to manage, control, and distribute high volumes of software distribution across multiple locations. The fully integrated advanced CDN solution removes the need to deal with the complexity of setting up a separate external CDN Caching system. For more information, see JFrog Cloud with CDN Distribution.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14" name="Google Shape;21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 Basic Git Commands</a:t>
            </a:r>
            <a:endParaRPr/>
          </a:p>
          <a:p>
            <a:pPr indent="0" lvl="0" marL="0" rtl="0" algn="l">
              <a:spcBef>
                <a:spcPts val="1200"/>
              </a:spcBef>
              <a:spcAft>
                <a:spcPts val="0"/>
              </a:spcAft>
              <a:buNone/>
            </a:pPr>
            <a:r>
              <a:rPr lang="en"/>
              <a:t>Initialize a Repository</a:t>
            </a:r>
            <a:endParaRPr/>
          </a:p>
          <a:p>
            <a:pPr indent="0" lvl="0" marL="0" rtl="0" algn="l">
              <a:spcBef>
                <a:spcPts val="1200"/>
              </a:spcBef>
              <a:spcAft>
                <a:spcPts val="0"/>
              </a:spcAft>
              <a:buNone/>
            </a:pPr>
            <a:r>
              <a:rPr lang="en"/>
              <a:t>To start tracking a project with Git, navigate to your project directory and initialize a Git repository:</a:t>
            </a:r>
            <a:endParaRPr/>
          </a:p>
          <a:p>
            <a:pPr indent="0" lvl="0" marL="0" rtl="0" algn="l">
              <a:spcBef>
                <a:spcPts val="1200"/>
              </a:spcBef>
              <a:spcAft>
                <a:spcPts val="0"/>
              </a:spcAft>
              <a:buNone/>
            </a:pPr>
            <a:r>
              <a:rPr lang="en"/>
              <a:t>cd your-project-directory</a:t>
            </a:r>
            <a:endParaRPr/>
          </a:p>
          <a:p>
            <a:pPr indent="0" lvl="0" marL="0" rtl="0" algn="l">
              <a:spcBef>
                <a:spcPts val="1200"/>
              </a:spcBef>
              <a:spcAft>
                <a:spcPts val="0"/>
              </a:spcAft>
              <a:buNone/>
            </a:pPr>
            <a:r>
              <a:rPr lang="en"/>
              <a:t>git init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Check the Status</a:t>
            </a:r>
            <a:endParaRPr/>
          </a:p>
          <a:p>
            <a:pPr indent="0" lvl="0" marL="0" rtl="0" algn="l">
              <a:spcBef>
                <a:spcPts val="1200"/>
              </a:spcBef>
              <a:spcAft>
                <a:spcPts val="0"/>
              </a:spcAft>
              <a:buNone/>
            </a:pPr>
            <a:r>
              <a:rPr lang="en"/>
              <a:t>To see the status of your files (e.g., changes that need to be committed), use:</a:t>
            </a:r>
            <a:endParaRPr/>
          </a:p>
          <a:p>
            <a:pPr indent="0" lvl="0" marL="0" rtl="0" algn="l">
              <a:spcBef>
                <a:spcPts val="1200"/>
              </a:spcBef>
              <a:spcAft>
                <a:spcPts val="1200"/>
              </a:spcAft>
              <a:buNone/>
            </a:pPr>
            <a:r>
              <a:rPr lang="en"/>
              <a:t>git status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20" name="Google Shape;22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Add Files</a:t>
            </a:r>
            <a:endParaRPr/>
          </a:p>
          <a:p>
            <a:pPr indent="0" lvl="0" marL="0" rtl="0" algn="l">
              <a:spcBef>
                <a:spcPts val="1200"/>
              </a:spcBef>
              <a:spcAft>
                <a:spcPts val="0"/>
              </a:spcAft>
              <a:buNone/>
            </a:pPr>
            <a:r>
              <a:rPr lang="en"/>
              <a:t>To stage files for commit, use:</a:t>
            </a:r>
            <a:endParaRPr/>
          </a:p>
          <a:p>
            <a:pPr indent="0" lvl="0" marL="0" rtl="0" algn="l">
              <a:spcBef>
                <a:spcPts val="1200"/>
              </a:spcBef>
              <a:spcAft>
                <a:spcPts val="0"/>
              </a:spcAft>
              <a:buNone/>
            </a:pPr>
            <a:r>
              <a:rPr lang="en"/>
              <a:t>git add filename</a:t>
            </a:r>
            <a:endParaRPr/>
          </a:p>
          <a:p>
            <a:pPr indent="0" lvl="0" marL="0" rtl="0" algn="l">
              <a:spcBef>
                <a:spcPts val="1200"/>
              </a:spcBef>
              <a:spcAft>
                <a:spcPts val="0"/>
              </a:spcAft>
              <a:buNone/>
            </a:pPr>
            <a:r>
              <a:rPr lang="en"/>
              <a:t>To add all changes, use:</a:t>
            </a:r>
            <a:endParaRPr/>
          </a:p>
          <a:p>
            <a:pPr indent="0" lvl="0" marL="0" rtl="0" algn="l">
              <a:spcBef>
                <a:spcPts val="1200"/>
              </a:spcBef>
              <a:spcAft>
                <a:spcPts val="0"/>
              </a:spcAft>
              <a:buNone/>
            </a:pPr>
            <a:r>
              <a:rPr lang="en"/>
              <a:t>git add .</a:t>
            </a:r>
            <a:endParaRPr/>
          </a:p>
          <a:p>
            <a:pPr indent="0" lvl="0" marL="0" rtl="0" algn="l">
              <a:spcBef>
                <a:spcPts val="1200"/>
              </a:spcBef>
              <a:spcAft>
                <a:spcPts val="0"/>
              </a:spcAft>
              <a:buNone/>
            </a:pPr>
            <a:r>
              <a:rPr lang="en"/>
              <a:t>Commit Changes</a:t>
            </a:r>
            <a:endParaRPr/>
          </a:p>
          <a:p>
            <a:pPr indent="0" lvl="0" marL="0" rtl="0" algn="l">
              <a:spcBef>
                <a:spcPts val="1200"/>
              </a:spcBef>
              <a:spcAft>
                <a:spcPts val="0"/>
              </a:spcAft>
              <a:buNone/>
            </a:pPr>
            <a:r>
              <a:rPr lang="en"/>
              <a:t>To commit the staged files with a message, use:</a:t>
            </a:r>
            <a:endParaRPr/>
          </a:p>
          <a:p>
            <a:pPr indent="0" lvl="0" marL="0" rtl="0" algn="l">
              <a:spcBef>
                <a:spcPts val="1200"/>
              </a:spcBef>
              <a:spcAft>
                <a:spcPts val="0"/>
              </a:spcAft>
              <a:buNone/>
            </a:pPr>
            <a:r>
              <a:rPr lang="en"/>
              <a:t>git commit -m "Your commit message"</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26" name="Google Shape;22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Viewing the Commit History</a:t>
            </a:r>
            <a:endParaRPr/>
          </a:p>
          <a:p>
            <a:pPr indent="0" lvl="0" marL="0" rtl="0" algn="l">
              <a:spcBef>
                <a:spcPts val="1200"/>
              </a:spcBef>
              <a:spcAft>
                <a:spcPts val="0"/>
              </a:spcAft>
              <a:buNone/>
            </a:pPr>
            <a:r>
              <a:rPr lang="en"/>
              <a:t>To see the commit history, use:</a:t>
            </a:r>
            <a:endParaRPr/>
          </a:p>
          <a:p>
            <a:pPr indent="0" lvl="0" marL="0" rtl="0" algn="l">
              <a:spcBef>
                <a:spcPts val="1200"/>
              </a:spcBef>
              <a:spcAft>
                <a:spcPts val="0"/>
              </a:spcAft>
              <a:buNone/>
            </a:pPr>
            <a:r>
              <a:rPr lang="en"/>
              <a:t>git log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Create a Branch</a:t>
            </a:r>
            <a:endParaRPr/>
          </a:p>
          <a:p>
            <a:pPr indent="0" lvl="0" marL="0" rtl="0" algn="l">
              <a:spcBef>
                <a:spcPts val="1200"/>
              </a:spcBef>
              <a:spcAft>
                <a:spcPts val="0"/>
              </a:spcAft>
              <a:buNone/>
            </a:pPr>
            <a:r>
              <a:rPr lang="en"/>
              <a:t>To create a new branch and switch to it, use:</a:t>
            </a:r>
            <a:endParaRPr/>
          </a:p>
          <a:p>
            <a:pPr indent="0" lvl="0" marL="0" rtl="0" algn="l">
              <a:spcBef>
                <a:spcPts val="1200"/>
              </a:spcBef>
              <a:spcAft>
                <a:spcPts val="0"/>
              </a:spcAft>
              <a:buNone/>
            </a:pPr>
            <a:r>
              <a:rPr lang="en"/>
              <a:t>git branch new-branch-name</a:t>
            </a:r>
            <a:endParaRPr/>
          </a:p>
          <a:p>
            <a:pPr indent="0" lvl="0" marL="0" rtl="0" algn="l">
              <a:spcBef>
                <a:spcPts val="1200"/>
              </a:spcBef>
              <a:spcAft>
                <a:spcPts val="0"/>
              </a:spcAft>
              <a:buNone/>
            </a:pPr>
            <a:r>
              <a:rPr lang="en"/>
              <a:t>git checkout new-branch-name</a:t>
            </a:r>
            <a:endParaRPr/>
          </a:p>
          <a:p>
            <a:pPr indent="0" lvl="0" marL="0" rtl="0" algn="l">
              <a:spcBef>
                <a:spcPts val="1200"/>
              </a:spcBef>
              <a:spcAft>
                <a:spcPts val="0"/>
              </a:spcAft>
              <a:buNone/>
            </a:pPr>
            <a:r>
              <a:rPr lang="en"/>
              <a:t>git checkout -b new-branch-name</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32" name="Google Shape;23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Merge Branches</a:t>
            </a:r>
            <a:endParaRPr/>
          </a:p>
          <a:p>
            <a:pPr indent="0" lvl="0" marL="0" rtl="0" algn="l">
              <a:spcBef>
                <a:spcPts val="1200"/>
              </a:spcBef>
              <a:spcAft>
                <a:spcPts val="0"/>
              </a:spcAft>
              <a:buNone/>
            </a:pPr>
            <a:r>
              <a:rPr lang="en"/>
              <a:t>To merge a branch into your current branch, use:</a:t>
            </a:r>
            <a:endParaRPr/>
          </a:p>
          <a:p>
            <a:pPr indent="0" lvl="0" marL="0" rtl="0" algn="l">
              <a:spcBef>
                <a:spcPts val="1200"/>
              </a:spcBef>
              <a:spcAft>
                <a:spcPts val="0"/>
              </a:spcAft>
              <a:buNone/>
            </a:pPr>
            <a:r>
              <a:rPr lang="en"/>
              <a:t>git checkout main</a:t>
            </a:r>
            <a:endParaRPr/>
          </a:p>
          <a:p>
            <a:pPr indent="0" lvl="0" marL="0" rtl="0" algn="l">
              <a:spcBef>
                <a:spcPts val="1200"/>
              </a:spcBef>
              <a:spcAft>
                <a:spcPts val="0"/>
              </a:spcAft>
              <a:buNone/>
            </a:pPr>
            <a:r>
              <a:rPr lang="en"/>
              <a:t>git merge new-branch-name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Delete a Branch</a:t>
            </a:r>
            <a:endParaRPr/>
          </a:p>
          <a:p>
            <a:pPr indent="0" lvl="0" marL="0" rtl="0" algn="l">
              <a:spcBef>
                <a:spcPts val="1200"/>
              </a:spcBef>
              <a:spcAft>
                <a:spcPts val="0"/>
              </a:spcAft>
              <a:buNone/>
            </a:pPr>
            <a:r>
              <a:rPr lang="en"/>
              <a:t>To delete a branch that you no longer need, use:</a:t>
            </a:r>
            <a:endParaRPr/>
          </a:p>
          <a:p>
            <a:pPr indent="0" lvl="0" marL="0" rtl="0" algn="l">
              <a:spcBef>
                <a:spcPts val="1200"/>
              </a:spcBef>
              <a:spcAft>
                <a:spcPts val="1200"/>
              </a:spcAft>
              <a:buNone/>
            </a:pPr>
            <a:r>
              <a:rPr lang="en"/>
              <a:t>git branch -d branch-name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38" name="Google Shape;23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Pushing Changes</a:t>
            </a:r>
            <a:endParaRPr/>
          </a:p>
          <a:p>
            <a:pPr indent="0" lvl="0" marL="0" rtl="0" algn="l">
              <a:spcBef>
                <a:spcPts val="1200"/>
              </a:spcBef>
              <a:spcAft>
                <a:spcPts val="0"/>
              </a:spcAft>
              <a:buNone/>
            </a:pPr>
            <a:r>
              <a:rPr lang="en"/>
              <a:t>To push your changes to a remote repository, use:</a:t>
            </a:r>
            <a:endParaRPr/>
          </a:p>
          <a:p>
            <a:pPr indent="0" lvl="0" marL="0" rtl="0" algn="l">
              <a:spcBef>
                <a:spcPts val="1200"/>
              </a:spcBef>
              <a:spcAft>
                <a:spcPts val="0"/>
              </a:spcAft>
              <a:buNone/>
            </a:pPr>
            <a:r>
              <a:rPr lang="en"/>
              <a:t>git remote add origin https://github.com/your-username/your-repository.git</a:t>
            </a:r>
            <a:endParaRPr/>
          </a:p>
          <a:p>
            <a:pPr indent="0" lvl="0" marL="0" rtl="0" algn="l">
              <a:spcBef>
                <a:spcPts val="1200"/>
              </a:spcBef>
              <a:spcAft>
                <a:spcPts val="0"/>
              </a:spcAft>
              <a:buNone/>
            </a:pPr>
            <a:r>
              <a:rPr lang="en"/>
              <a:t>git push -u origin main</a:t>
            </a:r>
            <a:endParaRPr/>
          </a:p>
          <a:p>
            <a:pPr indent="0" lvl="0" marL="0" rtl="0" algn="l">
              <a:spcBef>
                <a:spcPts val="1200"/>
              </a:spcBef>
              <a:spcAft>
                <a:spcPts val="0"/>
              </a:spcAft>
              <a:buNone/>
            </a:pPr>
            <a:r>
              <a:rPr lang="en"/>
              <a:t>After the first time, you can simply use:</a:t>
            </a:r>
            <a:endParaRPr/>
          </a:p>
          <a:p>
            <a:pPr indent="0" lvl="0" marL="0" rtl="0" algn="l">
              <a:spcBef>
                <a:spcPts val="1200"/>
              </a:spcBef>
              <a:spcAft>
                <a:spcPts val="0"/>
              </a:spcAft>
              <a:buNone/>
            </a:pPr>
            <a:r>
              <a:rPr lang="en"/>
              <a:t>git push</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Pulling Changes</a:t>
            </a:r>
            <a:endParaRPr/>
          </a:p>
          <a:p>
            <a:pPr indent="0" lvl="0" marL="0" rtl="0" algn="l">
              <a:spcBef>
                <a:spcPts val="1200"/>
              </a:spcBef>
              <a:spcAft>
                <a:spcPts val="0"/>
              </a:spcAft>
              <a:buNone/>
            </a:pPr>
            <a:r>
              <a:rPr lang="en"/>
              <a:t>To pull changes from a remote repository, use:</a:t>
            </a:r>
            <a:endParaRPr/>
          </a:p>
          <a:p>
            <a:pPr indent="0" lvl="0" marL="0" rtl="0" algn="l">
              <a:spcBef>
                <a:spcPts val="1200"/>
              </a:spcBef>
              <a:spcAft>
                <a:spcPts val="1200"/>
              </a:spcAft>
              <a:buNone/>
            </a:pPr>
            <a:r>
              <a:rPr lang="en"/>
              <a:t>git pull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44" name="Google Shape;244;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 Common Git Workflows</a:t>
            </a:r>
            <a:endParaRPr/>
          </a:p>
          <a:p>
            <a:pPr indent="0" lvl="0" marL="0" rtl="0" algn="l">
              <a:spcBef>
                <a:spcPts val="1200"/>
              </a:spcBef>
              <a:spcAft>
                <a:spcPts val="0"/>
              </a:spcAft>
              <a:buNone/>
            </a:pPr>
            <a:r>
              <a:rPr lang="en"/>
              <a:t>Cloning a Repository</a:t>
            </a:r>
            <a:endParaRPr/>
          </a:p>
          <a:p>
            <a:pPr indent="0" lvl="0" marL="0" rtl="0" algn="l">
              <a:spcBef>
                <a:spcPts val="1200"/>
              </a:spcBef>
              <a:spcAft>
                <a:spcPts val="0"/>
              </a:spcAft>
              <a:buNone/>
            </a:pPr>
            <a:r>
              <a:rPr lang="en"/>
              <a:t>To clone an existing repository from GitHub, use:</a:t>
            </a:r>
            <a:endParaRPr/>
          </a:p>
          <a:p>
            <a:pPr indent="0" lvl="0" marL="0" rtl="0" algn="l">
              <a:spcBef>
                <a:spcPts val="1200"/>
              </a:spcBef>
              <a:spcAft>
                <a:spcPts val="0"/>
              </a:spcAft>
              <a:buNone/>
            </a:pPr>
            <a:r>
              <a:rPr lang="en"/>
              <a:t>git clone https://github.com/username/repository.git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Working with Remotes</a:t>
            </a:r>
            <a:endParaRPr/>
          </a:p>
          <a:p>
            <a:pPr indent="0" lvl="0" marL="0" rtl="0" algn="l">
              <a:spcBef>
                <a:spcPts val="1200"/>
              </a:spcBef>
              <a:spcAft>
                <a:spcPts val="0"/>
              </a:spcAft>
              <a:buNone/>
            </a:pPr>
            <a:r>
              <a:rPr lang="en"/>
              <a:t>To list your remotes, use:</a:t>
            </a:r>
            <a:endParaRPr/>
          </a:p>
          <a:p>
            <a:pPr indent="0" lvl="0" marL="0" rtl="0" algn="l">
              <a:spcBef>
                <a:spcPts val="1200"/>
              </a:spcBef>
              <a:spcAft>
                <a:spcPts val="0"/>
              </a:spcAft>
              <a:buNone/>
            </a:pPr>
            <a:r>
              <a:rPr lang="en"/>
              <a:t>git remote -v</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 add a new remote, use:</a:t>
            </a:r>
            <a:endParaRPr/>
          </a:p>
          <a:p>
            <a:pPr indent="0" lvl="0" marL="0" rtl="0" algn="l">
              <a:spcBef>
                <a:spcPts val="1200"/>
              </a:spcBef>
              <a:spcAft>
                <a:spcPts val="1200"/>
              </a:spcAft>
              <a:buNone/>
            </a:pPr>
            <a:r>
              <a:rPr lang="en"/>
              <a:t>git remote add remote-name https://github.com/user/repo.git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50" name="Google Shape;25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Stashing Changes</a:t>
            </a:r>
            <a:endParaRPr/>
          </a:p>
          <a:p>
            <a:pPr indent="0" lvl="0" marL="0" rtl="0" algn="l">
              <a:spcBef>
                <a:spcPts val="1200"/>
              </a:spcBef>
              <a:spcAft>
                <a:spcPts val="0"/>
              </a:spcAft>
              <a:buNone/>
            </a:pPr>
            <a:r>
              <a:rPr lang="en"/>
              <a:t>To stash your changes without committing them, use:</a:t>
            </a:r>
            <a:endParaRPr/>
          </a:p>
          <a:p>
            <a:pPr indent="0" lvl="0" marL="0" rtl="0" algn="l">
              <a:spcBef>
                <a:spcPts val="1200"/>
              </a:spcBef>
              <a:spcAft>
                <a:spcPts val="0"/>
              </a:spcAft>
              <a:buNone/>
            </a:pPr>
            <a:r>
              <a:rPr lang="en"/>
              <a:t>git stash</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To apply stashed changes, use:</a:t>
            </a:r>
            <a:endParaRPr/>
          </a:p>
          <a:p>
            <a:pPr indent="0" lvl="0" marL="0" rtl="0" algn="l">
              <a:spcBef>
                <a:spcPts val="1200"/>
              </a:spcBef>
              <a:spcAft>
                <a:spcPts val="1200"/>
              </a:spcAft>
              <a:buNone/>
            </a:pPr>
            <a:r>
              <a:rPr lang="en"/>
              <a:t>git stash apply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47" name="Google Shape;14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https://docs.google.com/document/d/1FqtiHpTmStWRWv1H0sx_SLb_CYQNVNYu/edit</a:t>
            </a: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a:t>
            </a:r>
            <a:endParaRPr/>
          </a:p>
        </p:txBody>
      </p:sp>
      <p:sp>
        <p:nvSpPr>
          <p:cNvPr id="256" name="Google Shape;25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git checkout feature-branch</a:t>
            </a:r>
            <a:endParaRPr/>
          </a:p>
          <a:p>
            <a:pPr indent="0" lvl="0" marL="0" rtl="0" algn="l">
              <a:spcBef>
                <a:spcPts val="1200"/>
              </a:spcBef>
              <a:spcAft>
                <a:spcPts val="0"/>
              </a:spcAft>
              <a:buNone/>
            </a:pPr>
            <a:r>
              <a:rPr lang="en"/>
              <a:t>git log --oneline</a:t>
            </a:r>
            <a:endParaRPr/>
          </a:p>
          <a:p>
            <a:pPr indent="0" lvl="0" marL="0" rtl="0" algn="l">
              <a:spcBef>
                <a:spcPts val="1200"/>
              </a:spcBef>
              <a:spcAft>
                <a:spcPts val="0"/>
              </a:spcAft>
              <a:buNone/>
            </a:pPr>
            <a:r>
              <a:rPr lang="en"/>
              <a:t>git checkout main</a:t>
            </a:r>
            <a:endParaRPr/>
          </a:p>
          <a:p>
            <a:pPr indent="0" lvl="0" marL="0" rtl="0" algn="l">
              <a:spcBef>
                <a:spcPts val="1200"/>
              </a:spcBef>
              <a:spcAft>
                <a:spcPts val="0"/>
              </a:spcAft>
              <a:buNone/>
            </a:pPr>
            <a:r>
              <a:rPr lang="en"/>
              <a:t>git cherry-pick &lt;ABOVE COMMIT ID&gt;</a:t>
            </a:r>
            <a:endParaRPr/>
          </a:p>
          <a:p>
            <a:pPr indent="0" lvl="0" marL="0" rtl="0" algn="l">
              <a:spcBef>
                <a:spcPts val="1200"/>
              </a:spcBef>
              <a:spcAft>
                <a:spcPts val="0"/>
              </a:spcAft>
              <a:buNone/>
            </a:pPr>
            <a:r>
              <a:rPr lang="en"/>
              <a:t>git push origin main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2" name="Google Shape;26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50"/>
          <p:cNvPicPr preferRelativeResize="0"/>
          <p:nvPr/>
        </p:nvPicPr>
        <p:blipFill>
          <a:blip r:embed="rId3">
            <a:alphaModFix/>
          </a:blip>
          <a:stretch>
            <a:fillRect/>
          </a:stretch>
        </p:blipFill>
        <p:spPr>
          <a:xfrm>
            <a:off x="2774" y="0"/>
            <a:ext cx="913845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9" name="Google Shape;26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0" name="Google Shape;270;p51"/>
          <p:cNvPicPr preferRelativeResize="0"/>
          <p:nvPr/>
        </p:nvPicPr>
        <p:blipFill>
          <a:blip r:embed="rId3">
            <a:alphaModFix/>
          </a:blip>
          <a:stretch>
            <a:fillRect/>
          </a:stretch>
        </p:blipFill>
        <p:spPr>
          <a:xfrm>
            <a:off x="7144" y="0"/>
            <a:ext cx="9129713"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6" name="Google Shape;27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a:t>
            </a:r>
            <a:endParaRPr/>
          </a:p>
        </p:txBody>
      </p:sp>
      <p:sp>
        <p:nvSpPr>
          <p:cNvPr id="283" name="Google Shape;28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Docker is an open platform for developing, shipping, and running applications.</a:t>
            </a:r>
            <a:endParaRPr/>
          </a:p>
          <a:p>
            <a:pPr indent="-342900" lvl="0" marL="457200" rtl="0" algn="l">
              <a:spcBef>
                <a:spcPts val="0"/>
              </a:spcBef>
              <a:spcAft>
                <a:spcPts val="0"/>
              </a:spcAft>
              <a:buSzPts val="1800"/>
              <a:buChar char="-"/>
            </a:pPr>
            <a:r>
              <a:rPr lang="en"/>
              <a:t>Docker enables you to separate your applications from your infrastructure so you can deliver software quickly.</a:t>
            </a:r>
            <a:endParaRPr/>
          </a:p>
          <a:p>
            <a:pPr indent="-342900" lvl="0" marL="457200" rtl="0" algn="l">
              <a:spcBef>
                <a:spcPts val="0"/>
              </a:spcBef>
              <a:spcAft>
                <a:spcPts val="0"/>
              </a:spcAft>
              <a:buSzPts val="1800"/>
              <a:buChar char="-"/>
            </a:pPr>
            <a:r>
              <a:rPr lang="en"/>
              <a:t>With Docker, you can manage your infrastructure in the same ways you manage your applications.</a:t>
            </a:r>
            <a:endParaRPr/>
          </a:p>
          <a:p>
            <a:pPr indent="-342900" lvl="0" marL="457200" rtl="0" algn="l">
              <a:spcBef>
                <a:spcPts val="0"/>
              </a:spcBef>
              <a:spcAft>
                <a:spcPts val="0"/>
              </a:spcAft>
              <a:buSzPts val="1800"/>
              <a:buChar char="-"/>
            </a:pPr>
            <a:r>
              <a:rPr lang="en"/>
              <a:t>By taking advantage of Docker’s methodologies for shipping, testing, and deploying code quickly, you can significantly reduce the delay between writing code and running it in production.</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a:t>
            </a:r>
            <a:endParaRPr/>
          </a:p>
        </p:txBody>
      </p:sp>
      <p:sp>
        <p:nvSpPr>
          <p:cNvPr id="289" name="Google Shape;28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Docker provides the ability to package and run an application in a loosely isolated environment called a container.</a:t>
            </a:r>
            <a:endParaRPr/>
          </a:p>
          <a:p>
            <a:pPr indent="-342900" lvl="0" marL="457200" rtl="0" algn="l">
              <a:spcBef>
                <a:spcPts val="0"/>
              </a:spcBef>
              <a:spcAft>
                <a:spcPts val="0"/>
              </a:spcAft>
              <a:buSzPts val="1800"/>
              <a:buChar char="-"/>
            </a:pPr>
            <a:r>
              <a:rPr lang="en"/>
              <a:t>The isolation and security allows you to run many containers simultaneously on a given host.</a:t>
            </a:r>
            <a:endParaRPr/>
          </a:p>
          <a:p>
            <a:pPr indent="-342900" lvl="0" marL="457200" rtl="0" algn="l">
              <a:spcBef>
                <a:spcPts val="0"/>
              </a:spcBef>
              <a:spcAft>
                <a:spcPts val="0"/>
              </a:spcAft>
              <a:buSzPts val="1800"/>
              <a:buChar char="-"/>
            </a:pPr>
            <a:r>
              <a:rPr lang="en"/>
              <a:t>Containers are lightweight and contain everything needed to run the application, so you do not need to rely on what is currently installed on the host.</a:t>
            </a:r>
            <a:endParaRPr/>
          </a:p>
          <a:p>
            <a:pPr indent="-342900" lvl="0" marL="457200" rtl="0" algn="l">
              <a:spcBef>
                <a:spcPts val="0"/>
              </a:spcBef>
              <a:spcAft>
                <a:spcPts val="0"/>
              </a:spcAft>
              <a:buSzPts val="1800"/>
              <a:buChar char="-"/>
            </a:pPr>
            <a:r>
              <a:rPr lang="en"/>
              <a:t>You can easily share containers while you work, and be sure that everyone you share with gets the same container that works in the same way.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architecture</a:t>
            </a:r>
            <a:endParaRPr/>
          </a:p>
        </p:txBody>
      </p:sp>
      <p:pic>
        <p:nvPicPr>
          <p:cNvPr id="295" name="Google Shape;295;p55"/>
          <p:cNvPicPr preferRelativeResize="0"/>
          <p:nvPr/>
        </p:nvPicPr>
        <p:blipFill>
          <a:blip r:embed="rId3">
            <a:alphaModFix/>
          </a:blip>
          <a:stretch>
            <a:fillRect/>
          </a:stretch>
        </p:blipFill>
        <p:spPr>
          <a:xfrm>
            <a:off x="311700" y="1152475"/>
            <a:ext cx="6656675" cy="3542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a:t>
            </a:r>
            <a:endParaRPr/>
          </a:p>
        </p:txBody>
      </p:sp>
      <p:sp>
        <p:nvSpPr>
          <p:cNvPr id="301" name="Google Shape;30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Provision VM - EC2 instance AWS Cloud</a:t>
            </a:r>
            <a:endParaRPr/>
          </a:p>
          <a:p>
            <a:pPr indent="-342900" lvl="0" marL="457200" rtl="0" algn="l">
              <a:spcBef>
                <a:spcPts val="0"/>
              </a:spcBef>
              <a:spcAft>
                <a:spcPts val="0"/>
              </a:spcAft>
              <a:buSzPts val="1800"/>
              <a:buChar char="-"/>
            </a:pPr>
            <a:r>
              <a:rPr lang="en"/>
              <a:t>Install Docker - </a:t>
            </a:r>
            <a:r>
              <a:rPr lang="en" u="sng">
                <a:solidFill>
                  <a:schemeClr val="hlink"/>
                </a:solidFill>
                <a:hlinkClick r:id="rId3"/>
              </a:rPr>
              <a:t>https://github.com/arjunachari12/install-jenkins-container/blob/main/install-docker.md</a:t>
            </a:r>
            <a:r>
              <a:rPr lang="en"/>
              <a:t> </a:t>
            </a:r>
            <a:endParaRPr/>
          </a:p>
          <a:p>
            <a:pPr indent="-342900" lvl="0" marL="457200" rtl="0" algn="l">
              <a:spcBef>
                <a:spcPts val="0"/>
              </a:spcBef>
              <a:spcAft>
                <a:spcPts val="0"/>
              </a:spcAft>
              <a:buSzPts val="1800"/>
              <a:buChar char="-"/>
            </a:pPr>
            <a:r>
              <a:rPr lang="en"/>
              <a:t>Install VS Code in local laptop</a:t>
            </a:r>
            <a:endParaRPr/>
          </a:p>
          <a:p>
            <a:pPr indent="-317500" lvl="1" marL="914400" rtl="0" algn="l">
              <a:spcBef>
                <a:spcPts val="0"/>
              </a:spcBef>
              <a:spcAft>
                <a:spcPts val="0"/>
              </a:spcAft>
              <a:buSzPts val="1400"/>
              <a:buChar char="-"/>
            </a:pPr>
            <a:r>
              <a:rPr lang="en"/>
              <a:t>Install “</a:t>
            </a:r>
            <a:r>
              <a:rPr b="1" lang="en"/>
              <a:t>Remote - SSH</a:t>
            </a:r>
            <a:r>
              <a:rPr lang="en"/>
              <a:t>” extensions</a:t>
            </a:r>
            <a:endParaRPr/>
          </a:p>
          <a:p>
            <a:pPr indent="-317500" lvl="1" marL="914400" rtl="0" algn="l">
              <a:spcBef>
                <a:spcPts val="0"/>
              </a:spcBef>
              <a:spcAft>
                <a:spcPts val="0"/>
              </a:spcAft>
              <a:buSzPts val="1400"/>
              <a:buChar char="-"/>
            </a:pPr>
            <a:r>
              <a:rPr lang="en"/>
              <a:t>Install “</a:t>
            </a:r>
            <a:r>
              <a:rPr b="1" lang="en"/>
              <a:t>Docker” </a:t>
            </a:r>
            <a:r>
              <a:rPr lang="en"/>
              <a:t>plugin in extensions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commands</a:t>
            </a:r>
            <a:endParaRPr/>
          </a:p>
        </p:txBody>
      </p:sp>
      <p:sp>
        <p:nvSpPr>
          <p:cNvPr id="307" name="Google Shape;307;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docker version</a:t>
            </a:r>
            <a:endParaRPr/>
          </a:p>
          <a:p>
            <a:pPr indent="0" lvl="0" marL="0" rtl="0" algn="l">
              <a:spcBef>
                <a:spcPts val="1200"/>
              </a:spcBef>
              <a:spcAft>
                <a:spcPts val="0"/>
              </a:spcAft>
              <a:buNone/>
            </a:pPr>
            <a:r>
              <a:rPr lang="en"/>
              <a:t>docker info</a:t>
            </a:r>
            <a:endParaRPr/>
          </a:p>
          <a:p>
            <a:pPr indent="0" lvl="0" marL="0" rtl="0" algn="l">
              <a:spcBef>
                <a:spcPts val="1200"/>
              </a:spcBef>
              <a:spcAft>
                <a:spcPts val="0"/>
              </a:spcAft>
              <a:buNone/>
            </a:pPr>
            <a:r>
              <a:rPr lang="en"/>
              <a:t>docker</a:t>
            </a:r>
            <a:endParaRPr/>
          </a:p>
          <a:p>
            <a:pPr indent="0" lvl="0" marL="0" rtl="0" algn="l">
              <a:spcBef>
                <a:spcPts val="1200"/>
              </a:spcBef>
              <a:spcAft>
                <a:spcPts val="0"/>
              </a:spcAft>
              <a:buNone/>
            </a:pPr>
            <a:r>
              <a:rPr lang="en"/>
              <a:t>docker container run</a:t>
            </a:r>
            <a:endParaRPr/>
          </a:p>
          <a:p>
            <a:pPr indent="0" lvl="0" marL="0" rtl="0" algn="l">
              <a:spcBef>
                <a:spcPts val="1200"/>
              </a:spcBef>
              <a:spcAft>
                <a:spcPts val="0"/>
              </a:spcAft>
              <a:buNone/>
            </a:pPr>
            <a:r>
              <a:rPr lang="en"/>
              <a:t>docker run</a:t>
            </a:r>
            <a:endParaRPr/>
          </a:p>
          <a:p>
            <a:pPr indent="0" lvl="0" marL="0" rtl="0" algn="l">
              <a:spcBef>
                <a:spcPts val="1200"/>
              </a:spcBef>
              <a:spcAft>
                <a:spcPts val="0"/>
              </a:spcAft>
              <a:buNone/>
            </a:pPr>
            <a:r>
              <a:rPr lang="en"/>
              <a:t>docker search ubuntu</a:t>
            </a:r>
            <a:endParaRPr/>
          </a:p>
          <a:p>
            <a:pPr indent="0" lvl="0" marL="0" rtl="0" algn="l">
              <a:spcBef>
                <a:spcPts val="1200"/>
              </a:spcBef>
              <a:spcAft>
                <a:spcPts val="0"/>
              </a:spcAft>
              <a:buNone/>
            </a:pPr>
            <a:r>
              <a:rPr lang="en"/>
              <a:t>docker pull ubuntu</a:t>
            </a:r>
            <a:endParaRPr/>
          </a:p>
          <a:p>
            <a:pPr indent="0" lvl="0" marL="0" rtl="0" algn="l">
              <a:spcBef>
                <a:spcPts val="1200"/>
              </a:spcBef>
              <a:spcAft>
                <a:spcPts val="0"/>
              </a:spcAft>
              <a:buNone/>
            </a:pPr>
            <a:r>
              <a:rPr lang="en"/>
              <a:t>docker run ubuntu</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commands</a:t>
            </a:r>
            <a:endParaRPr/>
          </a:p>
        </p:txBody>
      </p:sp>
      <p:sp>
        <p:nvSpPr>
          <p:cNvPr id="313" name="Google Shape;313;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docker container run --publish 80:80 nginx</a:t>
            </a:r>
            <a:endParaRPr/>
          </a:p>
          <a:p>
            <a:pPr indent="0" lvl="0" marL="0" rtl="0" algn="l">
              <a:spcBef>
                <a:spcPts val="1200"/>
              </a:spcBef>
              <a:spcAft>
                <a:spcPts val="0"/>
              </a:spcAft>
              <a:buNone/>
            </a:pPr>
            <a:r>
              <a:rPr lang="en"/>
              <a:t>docker container run --publish 80:80 --detach nginx</a:t>
            </a:r>
            <a:endParaRPr/>
          </a:p>
          <a:p>
            <a:pPr indent="0" lvl="0" marL="0" rtl="0" algn="l">
              <a:spcBef>
                <a:spcPts val="1200"/>
              </a:spcBef>
              <a:spcAft>
                <a:spcPts val="0"/>
              </a:spcAft>
              <a:buNone/>
            </a:pPr>
            <a:r>
              <a:rPr lang="en"/>
              <a:t>docker container ls</a:t>
            </a:r>
            <a:endParaRPr/>
          </a:p>
          <a:p>
            <a:pPr indent="0" lvl="0" marL="0" rtl="0" algn="l">
              <a:spcBef>
                <a:spcPts val="1200"/>
              </a:spcBef>
              <a:spcAft>
                <a:spcPts val="0"/>
              </a:spcAft>
              <a:buNone/>
            </a:pPr>
            <a:r>
              <a:rPr lang="en"/>
              <a:t>docker container stop </a:t>
            </a:r>
            <a:endParaRPr/>
          </a:p>
          <a:p>
            <a:pPr indent="0" lvl="0" marL="0" rtl="0" algn="l">
              <a:spcBef>
                <a:spcPts val="1200"/>
              </a:spcBef>
              <a:spcAft>
                <a:spcPts val="0"/>
              </a:spcAft>
              <a:buNone/>
            </a:pPr>
            <a:r>
              <a:rPr lang="en"/>
              <a:t>docker container ls</a:t>
            </a:r>
            <a:endParaRPr/>
          </a:p>
          <a:p>
            <a:pPr indent="0" lvl="0" marL="0" rtl="0" algn="l">
              <a:spcBef>
                <a:spcPts val="1200"/>
              </a:spcBef>
              <a:spcAft>
                <a:spcPts val="0"/>
              </a:spcAft>
              <a:buNone/>
            </a:pPr>
            <a:r>
              <a:rPr lang="en"/>
              <a:t>docker container ls -a</a:t>
            </a:r>
            <a:endParaRPr/>
          </a:p>
          <a:p>
            <a:pPr indent="0" lvl="0" marL="0" rtl="0" algn="l">
              <a:spcBef>
                <a:spcPts val="1200"/>
              </a:spcBef>
              <a:spcAft>
                <a:spcPts val="0"/>
              </a:spcAft>
              <a:buNone/>
            </a:pPr>
            <a:r>
              <a:rPr lang="en"/>
              <a:t>docker container run --publish 80:80 --detach --name webhost nginx</a:t>
            </a:r>
            <a:endParaRPr/>
          </a:p>
          <a:p>
            <a:pPr indent="0" lvl="0" marL="0" rtl="0" algn="l">
              <a:spcBef>
                <a:spcPts val="1200"/>
              </a:spcBef>
              <a:spcAft>
                <a:spcPts val="0"/>
              </a:spcAft>
              <a:buNone/>
            </a:pPr>
            <a:r>
              <a:rPr lang="en"/>
              <a:t>docker container run -d -p 3306:3306 --name db -e MYSQL_RANDOM_ROOT_PASSWORD=yes mysql</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Format</a:t>
            </a:r>
            <a:endParaRPr/>
          </a:p>
        </p:txBody>
      </p:sp>
      <p:sp>
        <p:nvSpPr>
          <p:cNvPr id="153" name="Google Shape;15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Concepts</a:t>
            </a:r>
            <a:endParaRPr/>
          </a:p>
          <a:p>
            <a:pPr indent="-342900" lvl="0" marL="457200" rtl="0" algn="l">
              <a:spcBef>
                <a:spcPts val="0"/>
              </a:spcBef>
              <a:spcAft>
                <a:spcPts val="0"/>
              </a:spcAft>
              <a:buSzPts val="1800"/>
              <a:buChar char="-"/>
            </a:pPr>
            <a:r>
              <a:rPr lang="en"/>
              <a:t>Hands-on exercises</a:t>
            </a:r>
            <a:endParaRPr/>
          </a:p>
          <a:p>
            <a:pPr indent="-342900" lvl="0" marL="457200" rtl="0" algn="l">
              <a:spcBef>
                <a:spcPts val="0"/>
              </a:spcBef>
              <a:spcAft>
                <a:spcPts val="0"/>
              </a:spcAft>
              <a:buSzPts val="1800"/>
              <a:buChar char="-"/>
            </a:pPr>
            <a:r>
              <a:rPr lang="en"/>
              <a:t>Assignments </a:t>
            </a:r>
            <a:endParaRPr/>
          </a:p>
          <a:p>
            <a:pPr indent="-342900" lvl="0" marL="457200" rtl="0" algn="l">
              <a:spcBef>
                <a:spcPts val="0"/>
              </a:spcBef>
              <a:spcAft>
                <a:spcPts val="0"/>
              </a:spcAft>
              <a:buSzPts val="1800"/>
              <a:buChar char="-"/>
            </a:pPr>
            <a:r>
              <a:rPr lang="en"/>
              <a:t>Interactive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319" name="Google Shape;31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Search : docker search </a:t>
            </a:r>
            <a:r>
              <a:rPr lang="en"/>
              <a:t>mongo</a:t>
            </a:r>
            <a:endParaRPr/>
          </a:p>
          <a:p>
            <a:pPr indent="-342900" lvl="0" marL="457200" rtl="0" algn="l">
              <a:spcBef>
                <a:spcPts val="0"/>
              </a:spcBef>
              <a:spcAft>
                <a:spcPts val="0"/>
              </a:spcAft>
              <a:buSzPts val="1800"/>
              <a:buChar char="●"/>
            </a:pPr>
            <a:r>
              <a:rPr lang="en"/>
              <a:t>Pull : docker pull </a:t>
            </a:r>
            <a:r>
              <a:rPr lang="en"/>
              <a:t>mongo</a:t>
            </a:r>
            <a:endParaRPr/>
          </a:p>
          <a:p>
            <a:pPr indent="-342900" lvl="0" marL="457200" rtl="0" algn="l">
              <a:spcBef>
                <a:spcPts val="0"/>
              </a:spcBef>
              <a:spcAft>
                <a:spcPts val="0"/>
              </a:spcAft>
              <a:buSzPts val="1800"/>
              <a:buChar char="●"/>
            </a:pPr>
            <a:r>
              <a:rPr lang="en"/>
              <a:t>Run : docker run </a:t>
            </a:r>
            <a:r>
              <a:rPr lang="en"/>
              <a:t>mongo</a:t>
            </a:r>
            <a:endParaRPr/>
          </a:p>
          <a:p>
            <a:pPr indent="-342900" lvl="0" marL="457200" rtl="0" algn="l">
              <a:spcBef>
                <a:spcPts val="0"/>
              </a:spcBef>
              <a:spcAft>
                <a:spcPts val="0"/>
              </a:spcAft>
              <a:buSzPts val="1800"/>
              <a:buChar char="●"/>
            </a:pPr>
            <a:r>
              <a:rPr lang="en"/>
              <a:t>List images : docker image ls</a:t>
            </a:r>
            <a:endParaRPr/>
          </a:p>
          <a:p>
            <a:pPr indent="-342900" lvl="0" marL="457200" rtl="0" algn="l">
              <a:spcBef>
                <a:spcPts val="0"/>
              </a:spcBef>
              <a:spcAft>
                <a:spcPts val="0"/>
              </a:spcAft>
              <a:buSzPts val="1800"/>
              <a:buChar char="●"/>
            </a:pPr>
            <a:r>
              <a:rPr lang="en"/>
              <a:t>List container :  docker container ls</a:t>
            </a:r>
            <a:endParaRPr/>
          </a:p>
          <a:p>
            <a:pPr indent="-342900" lvl="0" marL="457200" rtl="0" algn="l">
              <a:spcBef>
                <a:spcPts val="0"/>
              </a:spcBef>
              <a:spcAft>
                <a:spcPts val="0"/>
              </a:spcAft>
              <a:buSzPts val="1800"/>
              <a:buChar char="●"/>
            </a:pPr>
            <a:r>
              <a:rPr lang="en"/>
              <a:t>Stop : docker container stop CONTAINER-ID	</a:t>
            </a:r>
            <a:endParaRPr/>
          </a:p>
          <a:p>
            <a:pPr indent="-342900" lvl="0" marL="457200" rtl="0" algn="l">
              <a:spcBef>
                <a:spcPts val="0"/>
              </a:spcBef>
              <a:spcAft>
                <a:spcPts val="0"/>
              </a:spcAft>
              <a:buSzPts val="1800"/>
              <a:buChar char="●"/>
            </a:pPr>
            <a:r>
              <a:rPr lang="en"/>
              <a:t>Start : docker container start CONTAINER-ID</a:t>
            </a:r>
            <a:endParaRPr/>
          </a:p>
          <a:p>
            <a:pPr indent="-342900" lvl="0" marL="457200" rtl="0" algn="l">
              <a:spcBef>
                <a:spcPts val="0"/>
              </a:spcBef>
              <a:spcAft>
                <a:spcPts val="0"/>
              </a:spcAft>
              <a:buSzPts val="1800"/>
              <a:buChar char="●"/>
            </a:pPr>
            <a:r>
              <a:rPr lang="en"/>
              <a:t>Delete container : docker container rm CONTAINER-ID -f</a:t>
            </a:r>
            <a:endParaRPr/>
          </a:p>
          <a:p>
            <a:pPr indent="-342900" lvl="0" marL="457200" rtl="0" algn="l">
              <a:spcBef>
                <a:spcPts val="0"/>
              </a:spcBef>
              <a:spcAft>
                <a:spcPts val="0"/>
              </a:spcAft>
              <a:buSzPts val="1800"/>
              <a:buChar char="●"/>
            </a:pPr>
            <a:r>
              <a:rPr lang="en"/>
              <a:t>Delete image : docker image rm </a:t>
            </a:r>
            <a:r>
              <a:rPr lang="en"/>
              <a:t>mongo</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325" name="Google Shape;325;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Challenge: Run mysql image and give a user friendly name as </a:t>
            </a:r>
            <a:r>
              <a:rPr b="1" lang="en"/>
              <a:t>db</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Approach to solve this problem:</a:t>
            </a:r>
            <a:endParaRPr/>
          </a:p>
          <a:p>
            <a:pPr indent="0" lvl="0" marL="0" rtl="0" algn="l">
              <a:spcBef>
                <a:spcPts val="1200"/>
              </a:spcBef>
              <a:spcAft>
                <a:spcPts val="0"/>
              </a:spcAft>
              <a:buNone/>
            </a:pPr>
            <a:r>
              <a:rPr lang="en"/>
              <a:t>Go to hub.docker.com and search for MySQL, read the document, follow the instruction</a:t>
            </a:r>
            <a:endParaRPr/>
          </a:p>
          <a:p>
            <a:pPr indent="0" lvl="0" marL="0" rtl="0" algn="l">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331" name="Google Shape;33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docker container run -d --name db -e MYSQL_RANDOM_ROOT_PASSWORD=true mysql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 - Tags</a:t>
            </a:r>
            <a:endParaRPr/>
          </a:p>
        </p:txBody>
      </p:sp>
      <p:sp>
        <p:nvSpPr>
          <p:cNvPr id="337" name="Google Shape;33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docker container run -d --name db -e MYSQL_RANDOM_ROOT_PASSWORD=true mysql:8.0</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docker image history nginx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commands: Get into the new container</a:t>
            </a:r>
            <a:endParaRPr/>
          </a:p>
        </p:txBody>
      </p:sp>
      <p:sp>
        <p:nvSpPr>
          <p:cNvPr id="343" name="Google Shape;34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docker container run -it --name webserver nginx bash</a:t>
            </a:r>
            <a:endParaRPr/>
          </a:p>
          <a:p>
            <a:pPr indent="0" lvl="0" marL="0" rtl="0" algn="l">
              <a:spcBef>
                <a:spcPts val="1200"/>
              </a:spcBef>
              <a:spcAft>
                <a:spcPts val="0"/>
              </a:spcAft>
              <a:buNone/>
            </a:pPr>
            <a:r>
              <a:rPr lang="en"/>
              <a:t>#after ssh, create a simple folder</a:t>
            </a:r>
            <a:endParaRPr/>
          </a:p>
          <a:p>
            <a:pPr indent="0" lvl="0" marL="0" rtl="0" algn="l">
              <a:spcBef>
                <a:spcPts val="1200"/>
              </a:spcBef>
              <a:spcAft>
                <a:spcPts val="0"/>
              </a:spcAft>
              <a:buNone/>
            </a:pPr>
            <a:r>
              <a:rPr lang="en"/>
              <a:t>mkdir arjun</a:t>
            </a:r>
            <a:endParaRPr/>
          </a:p>
          <a:p>
            <a:pPr indent="0" lvl="0" marL="0" rtl="0" algn="l">
              <a:spcBef>
                <a:spcPts val="1200"/>
              </a:spcBef>
              <a:spcAft>
                <a:spcPts val="0"/>
              </a:spcAft>
              <a:buNone/>
            </a:pPr>
            <a:r>
              <a:rPr lang="en"/>
              <a:t>exit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Get into the existing container</a:t>
            </a:r>
            <a:endParaRPr/>
          </a:p>
        </p:txBody>
      </p:sp>
      <p:sp>
        <p:nvSpPr>
          <p:cNvPr id="349" name="Google Shape;34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SSH into running container</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SOLUTION</a:t>
            </a:r>
            <a:endParaRPr/>
          </a:p>
          <a:p>
            <a:pPr indent="0" lvl="0" marL="0" rtl="0" algn="l">
              <a:spcBef>
                <a:spcPts val="1200"/>
              </a:spcBef>
              <a:spcAft>
                <a:spcPts val="0"/>
              </a:spcAft>
              <a:buNone/>
            </a:pPr>
            <a:r>
              <a:rPr lang="en"/>
              <a:t>docker container ls -a</a:t>
            </a:r>
            <a:endParaRPr/>
          </a:p>
          <a:p>
            <a:pPr indent="0" lvl="0" marL="0" rtl="0" algn="l">
              <a:spcBef>
                <a:spcPts val="1200"/>
              </a:spcBef>
              <a:spcAft>
                <a:spcPts val="0"/>
              </a:spcAft>
              <a:buNone/>
            </a:pPr>
            <a:r>
              <a:rPr lang="en"/>
              <a:t>docker container start CONTAINER-ID</a:t>
            </a:r>
            <a:endParaRPr/>
          </a:p>
          <a:p>
            <a:pPr indent="0" lvl="0" marL="0" rtl="0" algn="l">
              <a:spcBef>
                <a:spcPts val="1200"/>
              </a:spcBef>
              <a:spcAft>
                <a:spcPts val="0"/>
              </a:spcAft>
              <a:buNone/>
            </a:pPr>
            <a:r>
              <a:rPr lang="en"/>
              <a:t>docker container exec -it webserver bash</a:t>
            </a:r>
            <a:endParaRPr/>
          </a:p>
          <a:p>
            <a:pPr indent="0" lvl="0" marL="0" rtl="0" algn="l">
              <a:spcBef>
                <a:spcPts val="1200"/>
              </a:spcBef>
              <a:spcAft>
                <a:spcPts val="1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355" name="Google Shape;355;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your own image from Ubuntu</a:t>
            </a:r>
            <a:endParaRPr/>
          </a:p>
          <a:p>
            <a:pPr indent="-342900" lvl="0" marL="457200" rtl="0" algn="l">
              <a:spcBef>
                <a:spcPts val="1200"/>
              </a:spcBef>
              <a:spcAft>
                <a:spcPts val="0"/>
              </a:spcAft>
              <a:buSzPts val="1800"/>
              <a:buChar char="-"/>
            </a:pPr>
            <a:r>
              <a:rPr lang="en"/>
              <a:t>Pull Ubuntu</a:t>
            </a:r>
            <a:endParaRPr/>
          </a:p>
          <a:p>
            <a:pPr indent="-342900" lvl="0" marL="457200" rtl="0" algn="l">
              <a:spcBef>
                <a:spcPts val="0"/>
              </a:spcBef>
              <a:spcAft>
                <a:spcPts val="0"/>
              </a:spcAft>
              <a:buSzPts val="1800"/>
              <a:buChar char="-"/>
            </a:pPr>
            <a:r>
              <a:rPr lang="en"/>
              <a:t>Get inside the container</a:t>
            </a:r>
            <a:endParaRPr/>
          </a:p>
          <a:p>
            <a:pPr indent="-342900" lvl="0" marL="457200" rtl="0" algn="l">
              <a:spcBef>
                <a:spcPts val="0"/>
              </a:spcBef>
              <a:spcAft>
                <a:spcPts val="0"/>
              </a:spcAft>
              <a:buSzPts val="1800"/>
              <a:buChar char="-"/>
            </a:pPr>
            <a:r>
              <a:rPr lang="en"/>
              <a:t>Install python 3.5</a:t>
            </a:r>
            <a:endParaRPr/>
          </a:p>
          <a:p>
            <a:pPr indent="-342900" lvl="0" marL="457200" rtl="0" algn="l">
              <a:spcBef>
                <a:spcPts val="0"/>
              </a:spcBef>
              <a:spcAft>
                <a:spcPts val="0"/>
              </a:spcAft>
              <a:buSzPts val="1800"/>
              <a:buChar char="-"/>
            </a:pPr>
            <a:r>
              <a:rPr lang="en"/>
              <a:t>Install node 12 or node 8</a:t>
            </a:r>
            <a:endParaRPr/>
          </a:p>
          <a:p>
            <a:pPr indent="-342900" lvl="0" marL="457200" rtl="0" algn="l">
              <a:spcBef>
                <a:spcPts val="0"/>
              </a:spcBef>
              <a:spcAft>
                <a:spcPts val="0"/>
              </a:spcAft>
              <a:buSzPts val="1800"/>
              <a:buChar char="-"/>
            </a:pPr>
            <a:r>
              <a:rPr lang="en"/>
              <a:t>Save the container with this new change </a:t>
            </a:r>
            <a:endParaRPr/>
          </a:p>
          <a:p>
            <a:pPr indent="-342900" lvl="0" marL="457200" rtl="0" algn="l">
              <a:spcBef>
                <a:spcPts val="0"/>
              </a:spcBef>
              <a:spcAft>
                <a:spcPts val="0"/>
              </a:spcAft>
              <a:buSzPts val="1800"/>
              <a:buChar char="-"/>
            </a:pPr>
            <a:r>
              <a:rPr lang="en"/>
              <a:t>Create new custom image</a:t>
            </a:r>
            <a:endParaRPr/>
          </a:p>
          <a:p>
            <a:pPr indent="0" lvl="0" marL="0" rtl="0" algn="l">
              <a:spcBef>
                <a:spcPts val="1200"/>
              </a:spcBef>
              <a:spcAft>
                <a:spcPts val="1200"/>
              </a:spcAft>
              <a:buNone/>
            </a:pPr>
            <a:r>
              <a:rPr lang="en"/>
              <a:t>docker commit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a:t>
            </a:r>
            <a:endParaRPr/>
          </a:p>
        </p:txBody>
      </p:sp>
      <p:sp>
        <p:nvSpPr>
          <p:cNvPr id="361" name="Google Shape;361;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docker container run -it ubuntu bash</a:t>
            </a:r>
            <a:endParaRPr/>
          </a:p>
          <a:p>
            <a:pPr indent="0" lvl="0" marL="0" rtl="0" algn="l">
              <a:spcBef>
                <a:spcPts val="1200"/>
              </a:spcBef>
              <a:spcAft>
                <a:spcPts val="0"/>
              </a:spcAft>
              <a:buNone/>
            </a:pPr>
            <a:r>
              <a:rPr lang="en"/>
              <a:t>apt update</a:t>
            </a:r>
            <a:endParaRPr/>
          </a:p>
          <a:p>
            <a:pPr indent="0" lvl="0" marL="0" rtl="0" algn="l">
              <a:spcBef>
                <a:spcPts val="1200"/>
              </a:spcBef>
              <a:spcAft>
                <a:spcPts val="0"/>
              </a:spcAft>
              <a:buNone/>
            </a:pPr>
            <a:r>
              <a:rPr lang="en"/>
              <a:t>apt install python3</a:t>
            </a:r>
            <a:endParaRPr/>
          </a:p>
          <a:p>
            <a:pPr indent="0" lvl="0" marL="0" rtl="0" algn="l">
              <a:spcBef>
                <a:spcPts val="1200"/>
              </a:spcBef>
              <a:spcAft>
                <a:spcPts val="0"/>
              </a:spcAft>
              <a:buNone/>
            </a:pPr>
            <a:r>
              <a:rPr lang="en"/>
              <a:t>python3 -V</a:t>
            </a:r>
            <a:endParaRPr/>
          </a:p>
          <a:p>
            <a:pPr indent="0" lvl="0" marL="0" rtl="0" algn="l">
              <a:spcBef>
                <a:spcPts val="1200"/>
              </a:spcBef>
              <a:spcAft>
                <a:spcPts val="0"/>
              </a:spcAft>
              <a:buNone/>
            </a:pPr>
            <a:r>
              <a:rPr lang="en"/>
              <a:t>apt install nodejs</a:t>
            </a:r>
            <a:endParaRPr/>
          </a:p>
          <a:p>
            <a:pPr indent="0" lvl="0" marL="0" rtl="0" algn="l">
              <a:spcBef>
                <a:spcPts val="1200"/>
              </a:spcBef>
              <a:spcAft>
                <a:spcPts val="0"/>
              </a:spcAft>
              <a:buNone/>
            </a:pPr>
            <a:r>
              <a:rPr lang="en"/>
              <a:t>nodejs -v</a:t>
            </a:r>
            <a:endParaRPr/>
          </a:p>
          <a:p>
            <a:pPr indent="0" lvl="0" marL="0" rtl="0" algn="l">
              <a:spcBef>
                <a:spcPts val="1200"/>
              </a:spcBef>
              <a:spcAft>
                <a:spcPts val="0"/>
              </a:spcAft>
              <a:buNone/>
            </a:pPr>
            <a:r>
              <a:rPr lang="en"/>
              <a:t>exit</a:t>
            </a:r>
            <a:endParaRPr/>
          </a:p>
          <a:p>
            <a:pPr indent="0" lvl="0" marL="0" rtl="0" algn="l">
              <a:spcBef>
                <a:spcPts val="1200"/>
              </a:spcBef>
              <a:spcAft>
                <a:spcPts val="0"/>
              </a:spcAft>
              <a:buNone/>
            </a:pPr>
            <a:r>
              <a:rPr lang="en"/>
              <a:t>docker commit d6da908416ed custom-image</a:t>
            </a:r>
            <a:endParaRPr/>
          </a:p>
          <a:p>
            <a:pPr indent="0" lvl="0" marL="0" rtl="0" algn="l">
              <a:spcBef>
                <a:spcPts val="1200"/>
              </a:spcBef>
              <a:spcAft>
                <a:spcPts val="1200"/>
              </a:spcAft>
              <a:buNone/>
            </a:pPr>
            <a:r>
              <a:rPr lang="en"/>
              <a:t>docker image ls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hub</a:t>
            </a:r>
            <a:endParaRPr/>
          </a:p>
        </p:txBody>
      </p:sp>
      <p:sp>
        <p:nvSpPr>
          <p:cNvPr id="367" name="Google Shape;367;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8" name="Google Shape;368;p67"/>
          <p:cNvPicPr preferRelativeResize="0"/>
          <p:nvPr/>
        </p:nvPicPr>
        <p:blipFill>
          <a:blip r:embed="rId3">
            <a:alphaModFix/>
          </a:blip>
          <a:stretch>
            <a:fillRect/>
          </a:stretch>
        </p:blipFill>
        <p:spPr>
          <a:xfrm>
            <a:off x="311700" y="1202986"/>
            <a:ext cx="6977800" cy="33153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Push Docker custom image to Docker Hub</a:t>
            </a:r>
            <a:endParaRPr/>
          </a:p>
        </p:txBody>
      </p:sp>
      <p:sp>
        <p:nvSpPr>
          <p:cNvPr id="374" name="Google Shape;374;p68"/>
          <p:cNvSpPr txBox="1"/>
          <p:nvPr>
            <p:ph idx="1" type="body"/>
          </p:nvPr>
        </p:nvSpPr>
        <p:spPr>
          <a:xfrm>
            <a:off x="311700" y="1152475"/>
            <a:ext cx="8520600" cy="37722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a:t>Pre-requisites</a:t>
            </a:r>
            <a:endParaRPr/>
          </a:p>
          <a:p>
            <a:pPr indent="0" lvl="0" marL="0" rtl="0" algn="l">
              <a:spcBef>
                <a:spcPts val="1200"/>
              </a:spcBef>
              <a:spcAft>
                <a:spcPts val="0"/>
              </a:spcAft>
              <a:buNone/>
            </a:pPr>
            <a:r>
              <a:rPr lang="en"/>
              <a:t>Create an account with Docker Hub</a:t>
            </a:r>
            <a:endParaRPr/>
          </a:p>
          <a:p>
            <a:pPr indent="0" lvl="0" marL="0" rtl="0" algn="l">
              <a:spcBef>
                <a:spcPts val="1200"/>
              </a:spcBef>
              <a:spcAft>
                <a:spcPts val="0"/>
              </a:spcAft>
              <a:buNone/>
            </a:pPr>
            <a:r>
              <a:rPr lang="en"/>
              <a:t>Create a repository in Docker hub under your account: </a:t>
            </a:r>
            <a:endParaRPr/>
          </a:p>
          <a:p>
            <a:pPr indent="-300037" lvl="0" marL="457200" rtl="0" algn="l">
              <a:spcBef>
                <a:spcPts val="1200"/>
              </a:spcBef>
              <a:spcAft>
                <a:spcPts val="0"/>
              </a:spcAft>
              <a:buSzPct val="100000"/>
              <a:buChar char="●"/>
            </a:pPr>
            <a:r>
              <a:rPr lang="en"/>
              <a:t>Click of Create Repository</a:t>
            </a:r>
            <a:endParaRPr/>
          </a:p>
          <a:p>
            <a:pPr indent="-300037" lvl="0" marL="457200" rtl="0" algn="l">
              <a:spcBef>
                <a:spcPts val="0"/>
              </a:spcBef>
              <a:spcAft>
                <a:spcPts val="0"/>
              </a:spcAft>
              <a:buSzPct val="100000"/>
              <a:buChar char="●"/>
            </a:pPr>
            <a:r>
              <a:rPr lang="en"/>
              <a:t>Give a name as “custom-image”</a:t>
            </a:r>
            <a:endParaRPr/>
          </a:p>
          <a:p>
            <a:pPr indent="-300037" lvl="0" marL="457200" rtl="0" algn="l">
              <a:spcBef>
                <a:spcPts val="0"/>
              </a:spcBef>
              <a:spcAft>
                <a:spcPts val="0"/>
              </a:spcAft>
              <a:buSzPct val="100000"/>
              <a:buChar char="●"/>
            </a:pPr>
            <a:r>
              <a:rPr lang="en"/>
              <a:t>Select Public repo as Visibility</a:t>
            </a:r>
            <a:endParaRPr/>
          </a:p>
          <a:p>
            <a:pPr indent="-300037" lvl="0" marL="457200" rtl="0" algn="l">
              <a:spcBef>
                <a:spcPts val="0"/>
              </a:spcBef>
              <a:spcAft>
                <a:spcPts val="0"/>
              </a:spcAft>
              <a:buSzPct val="100000"/>
              <a:buChar char="●"/>
            </a:pPr>
            <a:r>
              <a:rPr lang="en"/>
              <a:t>Click on Create</a:t>
            </a:r>
            <a:endParaRPr/>
          </a:p>
          <a:p>
            <a:pPr indent="-300037" lvl="0" marL="457200" rtl="0" algn="l">
              <a:spcBef>
                <a:spcPts val="0"/>
              </a:spcBef>
              <a:spcAft>
                <a:spcPts val="0"/>
              </a:spcAft>
              <a:buSzPct val="100000"/>
              <a:buChar char="●"/>
            </a:pPr>
            <a:r>
              <a:rPr lang="en"/>
              <a:t>Copy the repo name ex: arjunachari12/custom-image</a:t>
            </a:r>
            <a:endParaRPr/>
          </a:p>
          <a:p>
            <a:pPr indent="0" lvl="0" marL="0" rtl="0" algn="l">
              <a:spcBef>
                <a:spcPts val="1200"/>
              </a:spcBef>
              <a:spcAft>
                <a:spcPts val="0"/>
              </a:spcAft>
              <a:buNone/>
            </a:pPr>
            <a:r>
              <a:rPr lang="en"/>
              <a:t>docker login</a:t>
            </a:r>
            <a:endParaRPr/>
          </a:p>
          <a:p>
            <a:pPr indent="0" lvl="0" marL="0" rtl="0" algn="l">
              <a:spcBef>
                <a:spcPts val="1200"/>
              </a:spcBef>
              <a:spcAft>
                <a:spcPts val="0"/>
              </a:spcAft>
              <a:buNone/>
            </a:pPr>
            <a:r>
              <a:rPr lang="en"/>
              <a:t>#enter username and password of docker hub</a:t>
            </a:r>
            <a:endParaRPr/>
          </a:p>
          <a:p>
            <a:pPr indent="0" lvl="0" marL="0" rtl="0" algn="l">
              <a:spcBef>
                <a:spcPts val="1200"/>
              </a:spcBef>
              <a:spcAft>
                <a:spcPts val="0"/>
              </a:spcAft>
              <a:buNone/>
            </a:pPr>
            <a:r>
              <a:rPr lang="en"/>
              <a:t>docker tag custom-image arjunachari12/custom-image</a:t>
            </a:r>
            <a:endParaRPr/>
          </a:p>
          <a:p>
            <a:pPr indent="0" lvl="0" marL="0" rtl="0" algn="l">
              <a:spcBef>
                <a:spcPts val="1200"/>
              </a:spcBef>
              <a:spcAft>
                <a:spcPts val="0"/>
              </a:spcAft>
              <a:buNone/>
            </a:pPr>
            <a:r>
              <a:rPr lang="en"/>
              <a:t>docker push  arjunachari12/custom-image</a:t>
            </a:r>
            <a:endParaRPr/>
          </a:p>
          <a:p>
            <a:pPr indent="0" lvl="0" marL="0" rtl="0" algn="l">
              <a:spcBef>
                <a:spcPts val="1200"/>
              </a:spcBef>
              <a:spcAft>
                <a:spcPts val="1200"/>
              </a:spcAft>
              <a:buNone/>
            </a:pPr>
            <a:r>
              <a:rPr lang="en"/>
              <a:t>#refresh docker hub and you must see new image uploaded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Timing</a:t>
            </a:r>
            <a:endParaRPr/>
          </a:p>
        </p:txBody>
      </p:sp>
      <p:sp>
        <p:nvSpPr>
          <p:cNvPr id="159" name="Google Shape;15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Start time at 9.30 am</a:t>
            </a:r>
            <a:endParaRPr/>
          </a:p>
          <a:p>
            <a:pPr indent="-342900" lvl="0" marL="457200" rtl="0" algn="l">
              <a:spcBef>
                <a:spcPts val="0"/>
              </a:spcBef>
              <a:spcAft>
                <a:spcPts val="0"/>
              </a:spcAft>
              <a:buSzPts val="1800"/>
              <a:buChar char="-"/>
            </a:pPr>
            <a:r>
              <a:rPr lang="en"/>
              <a:t>Break 11.15</a:t>
            </a:r>
            <a:endParaRPr/>
          </a:p>
          <a:p>
            <a:pPr indent="-342900" lvl="0" marL="457200" rtl="0" algn="l">
              <a:spcBef>
                <a:spcPts val="0"/>
              </a:spcBef>
              <a:spcAft>
                <a:spcPts val="0"/>
              </a:spcAft>
              <a:buSzPts val="1800"/>
              <a:buChar char="-"/>
            </a:pPr>
            <a:r>
              <a:rPr lang="en"/>
              <a:t>Lunch 1pm to 2pm</a:t>
            </a:r>
            <a:endParaRPr/>
          </a:p>
          <a:p>
            <a:pPr indent="-342900" lvl="0" marL="457200" rtl="0" algn="l">
              <a:spcBef>
                <a:spcPts val="0"/>
              </a:spcBef>
              <a:spcAft>
                <a:spcPts val="0"/>
              </a:spcAft>
              <a:buSzPts val="1800"/>
              <a:buChar char="-"/>
            </a:pPr>
            <a:r>
              <a:rPr lang="en"/>
              <a:t>Break 3.45 </a:t>
            </a:r>
            <a:endParaRPr/>
          </a:p>
          <a:p>
            <a:pPr indent="-342900" lvl="0" marL="457200" rtl="0" algn="l">
              <a:spcBef>
                <a:spcPts val="0"/>
              </a:spcBef>
              <a:spcAft>
                <a:spcPts val="0"/>
              </a:spcAft>
              <a:buSzPts val="1800"/>
              <a:buChar char="-"/>
            </a:pPr>
            <a:r>
              <a:rPr lang="en"/>
              <a:t>End at 5.30 pm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380" name="Google Shape;380;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git into custom-container </a:t>
            </a:r>
            <a:endParaRPr/>
          </a:p>
          <a:p>
            <a:pPr indent="0" lvl="0" marL="0" rtl="0" algn="l">
              <a:spcBef>
                <a:spcPts val="1200"/>
              </a:spcBef>
              <a:spcAft>
                <a:spcPts val="1200"/>
              </a:spcAft>
              <a:buNone/>
            </a:pPr>
            <a:r>
              <a:rPr lang="en"/>
              <a:t>Upload the new image with a </a:t>
            </a:r>
            <a:r>
              <a:rPr b="1" lang="en"/>
              <a:t>tag 1.0</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going on in containers</a:t>
            </a:r>
            <a:endParaRPr/>
          </a:p>
        </p:txBody>
      </p:sp>
      <p:sp>
        <p:nvSpPr>
          <p:cNvPr id="386" name="Google Shape;386;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docker container top - process list</a:t>
            </a:r>
            <a:endParaRPr/>
          </a:p>
          <a:p>
            <a:pPr indent="-342900" lvl="0" marL="457200" rtl="0" algn="l">
              <a:spcBef>
                <a:spcPts val="0"/>
              </a:spcBef>
              <a:spcAft>
                <a:spcPts val="0"/>
              </a:spcAft>
              <a:buSzPts val="1800"/>
              <a:buChar char="-"/>
            </a:pPr>
            <a:r>
              <a:rPr lang="en"/>
              <a:t>docker container inspect - details of container config</a:t>
            </a:r>
            <a:endParaRPr/>
          </a:p>
          <a:p>
            <a:pPr indent="-342900" lvl="0" marL="457200" rtl="0" algn="l">
              <a:spcBef>
                <a:spcPts val="0"/>
              </a:spcBef>
              <a:spcAft>
                <a:spcPts val="0"/>
              </a:spcAft>
              <a:buSzPts val="1800"/>
              <a:buChar char="-"/>
            </a:pPr>
            <a:r>
              <a:rPr lang="en"/>
              <a:t>docker container stats - performance stats</a:t>
            </a:r>
            <a:endParaRPr/>
          </a:p>
          <a:p>
            <a:pPr indent="-342900" lvl="0" marL="457200" rtl="0" algn="l">
              <a:spcBef>
                <a:spcPts val="0"/>
              </a:spcBef>
              <a:spcAft>
                <a:spcPts val="0"/>
              </a:spcAft>
              <a:buSzPts val="1800"/>
              <a:buChar char="-"/>
            </a:pPr>
            <a:r>
              <a:rPr lang="en"/>
              <a:t>docker container logs - get logs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
        <p:nvSpPr>
          <p:cNvPr id="392" name="Google Shape;392;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docker container run --publish 80:80 --detach --name webhost nginx</a:t>
            </a:r>
            <a:endParaRPr/>
          </a:p>
          <a:p>
            <a:pPr indent="0" lvl="0" marL="0" rtl="0" algn="l">
              <a:spcBef>
                <a:spcPts val="1200"/>
              </a:spcBef>
              <a:spcAft>
                <a:spcPts val="0"/>
              </a:spcAft>
              <a:buNone/>
            </a:pPr>
            <a:r>
              <a:rPr lang="en"/>
              <a:t>docker container logs webhost</a:t>
            </a:r>
            <a:endParaRPr/>
          </a:p>
          <a:p>
            <a:pPr indent="0" lvl="0" marL="0" rtl="0" algn="l">
              <a:spcBef>
                <a:spcPts val="1200"/>
              </a:spcBef>
              <a:spcAft>
                <a:spcPts val="0"/>
              </a:spcAft>
              <a:buNone/>
            </a:pPr>
            <a:r>
              <a:rPr lang="en"/>
              <a:t>docker container top webhost</a:t>
            </a:r>
            <a:endParaRPr/>
          </a:p>
          <a:p>
            <a:pPr indent="0" lvl="0" marL="0" rtl="0" algn="l">
              <a:spcBef>
                <a:spcPts val="1200"/>
              </a:spcBef>
              <a:spcAft>
                <a:spcPts val="0"/>
              </a:spcAft>
              <a:buNone/>
            </a:pPr>
            <a:r>
              <a:rPr lang="en"/>
              <a:t>docker container run -d --name mysql -e MYSQL_RANDOM_ROOT_PASSWORD=true mysql</a:t>
            </a:r>
            <a:endParaRPr/>
          </a:p>
          <a:p>
            <a:pPr indent="0" lvl="0" marL="0" rtl="0" algn="l">
              <a:spcBef>
                <a:spcPts val="1200"/>
              </a:spcBef>
              <a:spcAft>
                <a:spcPts val="0"/>
              </a:spcAft>
              <a:buNone/>
            </a:pPr>
            <a:r>
              <a:rPr lang="en"/>
              <a:t>docker container inspect mysql</a:t>
            </a:r>
            <a:endParaRPr/>
          </a:p>
          <a:p>
            <a:pPr indent="0" lvl="0" marL="0" rtl="0" algn="l">
              <a:spcBef>
                <a:spcPts val="1200"/>
              </a:spcBef>
              <a:spcAft>
                <a:spcPts val="1200"/>
              </a:spcAft>
              <a:buNone/>
            </a:pPr>
            <a:r>
              <a:rPr lang="en"/>
              <a:t>docker container stats mysql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VS code Docker extension </a:t>
            </a:r>
            <a:endParaRPr/>
          </a:p>
        </p:txBody>
      </p:sp>
      <p:pic>
        <p:nvPicPr>
          <p:cNvPr id="398" name="Google Shape;398;p72"/>
          <p:cNvPicPr preferRelativeResize="0"/>
          <p:nvPr/>
        </p:nvPicPr>
        <p:blipFill>
          <a:blip r:embed="rId3">
            <a:alphaModFix/>
          </a:blip>
          <a:stretch>
            <a:fillRect/>
          </a:stretch>
        </p:blipFill>
        <p:spPr>
          <a:xfrm>
            <a:off x="311700" y="1152473"/>
            <a:ext cx="7164801" cy="3326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5" name="Google Shape;405;p73"/>
          <p:cNvPicPr preferRelativeResize="0"/>
          <p:nvPr/>
        </p:nvPicPr>
        <p:blipFill>
          <a:blip r:embed="rId3">
            <a:alphaModFix/>
          </a:blip>
          <a:stretch>
            <a:fillRect/>
          </a:stretch>
        </p:blipFill>
        <p:spPr>
          <a:xfrm>
            <a:off x="19050" y="23813"/>
            <a:ext cx="9105900" cy="5095875"/>
          </a:xfrm>
          <a:prstGeom prst="rect">
            <a:avLst/>
          </a:prstGeom>
          <a:noFill/>
          <a:ln>
            <a:noFill/>
          </a:ln>
        </p:spPr>
      </p:pic>
      <p:sp>
        <p:nvSpPr>
          <p:cNvPr id="406" name="Google Shape;406;p73"/>
          <p:cNvSpPr txBox="1"/>
          <p:nvPr/>
        </p:nvSpPr>
        <p:spPr>
          <a:xfrm>
            <a:off x="766050" y="4703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https://docs.docker.com/network/</a:t>
            </a:r>
            <a:r>
              <a:rPr lang="en">
                <a:solidFill>
                  <a:schemeClr val="dk1"/>
                </a:solidFill>
              </a:rPr>
              <a:t> </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commands</a:t>
            </a:r>
            <a:endParaRPr/>
          </a:p>
        </p:txBody>
      </p:sp>
      <p:sp>
        <p:nvSpPr>
          <p:cNvPr id="412" name="Google Shape;41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docker network ls</a:t>
            </a:r>
            <a:endParaRPr/>
          </a:p>
          <a:p>
            <a:pPr indent="0" lvl="0" marL="0" rtl="0" algn="l">
              <a:spcBef>
                <a:spcPts val="1200"/>
              </a:spcBef>
              <a:spcAft>
                <a:spcPts val="0"/>
              </a:spcAft>
              <a:buNone/>
            </a:pPr>
            <a:r>
              <a:rPr lang="en"/>
              <a:t>docker network inspect bridge</a:t>
            </a:r>
            <a:endParaRPr/>
          </a:p>
          <a:p>
            <a:pPr indent="0" lvl="0" marL="0" rtl="0" algn="l">
              <a:spcBef>
                <a:spcPts val="1200"/>
              </a:spcBef>
              <a:spcAft>
                <a:spcPts val="0"/>
              </a:spcAft>
              <a:buNone/>
            </a:pPr>
            <a:r>
              <a:rPr lang="en"/>
              <a:t>docker network ls</a:t>
            </a:r>
            <a:endParaRPr/>
          </a:p>
          <a:p>
            <a:pPr indent="0" lvl="0" marL="0" rtl="0" algn="l">
              <a:spcBef>
                <a:spcPts val="1200"/>
              </a:spcBef>
              <a:spcAft>
                <a:spcPts val="0"/>
              </a:spcAft>
              <a:buNone/>
            </a:pPr>
            <a:r>
              <a:rPr lang="en"/>
              <a:t>docker network create my_app_net</a:t>
            </a:r>
            <a:endParaRPr/>
          </a:p>
          <a:p>
            <a:pPr indent="0" lvl="0" marL="0" rtl="0" algn="l">
              <a:spcBef>
                <a:spcPts val="1200"/>
              </a:spcBef>
              <a:spcAft>
                <a:spcPts val="0"/>
              </a:spcAft>
              <a:buNone/>
            </a:pPr>
            <a:r>
              <a:rPr lang="en"/>
              <a:t>docker network ls</a:t>
            </a:r>
            <a:endParaRPr/>
          </a:p>
          <a:p>
            <a:pPr indent="0" lvl="0" marL="0" rtl="0" algn="l">
              <a:spcBef>
                <a:spcPts val="1200"/>
              </a:spcBef>
              <a:spcAft>
                <a:spcPts val="0"/>
              </a:spcAft>
              <a:buNone/>
            </a:pPr>
            <a:r>
              <a:rPr lang="en"/>
              <a:t>docker network create --help</a:t>
            </a:r>
            <a:endParaRPr/>
          </a:p>
          <a:p>
            <a:pPr indent="0" lvl="0" marL="0" rtl="0" algn="l">
              <a:spcBef>
                <a:spcPts val="1200"/>
              </a:spcBef>
              <a:spcAft>
                <a:spcPts val="0"/>
              </a:spcAft>
              <a:buNone/>
            </a:pPr>
            <a:r>
              <a:rPr lang="en"/>
              <a:t>docker container run -d --name new_nginx --network my_app_net nginx</a:t>
            </a:r>
            <a:endParaRPr/>
          </a:p>
          <a:p>
            <a:pPr indent="0" lvl="0" marL="0" rtl="0" algn="l">
              <a:spcBef>
                <a:spcPts val="1200"/>
              </a:spcBef>
              <a:spcAft>
                <a:spcPts val="1200"/>
              </a:spcAft>
              <a:buNone/>
            </a:pPr>
            <a:r>
              <a:rPr lang="en"/>
              <a:t>docker network inspect my_app_net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Dockerfile</a:t>
            </a:r>
            <a:endParaRPr/>
          </a:p>
        </p:txBody>
      </p:sp>
      <p:pic>
        <p:nvPicPr>
          <p:cNvPr id="418" name="Google Shape;418;p75"/>
          <p:cNvPicPr preferRelativeResize="0"/>
          <p:nvPr/>
        </p:nvPicPr>
        <p:blipFill>
          <a:blip r:embed="rId3">
            <a:alphaModFix/>
          </a:blip>
          <a:stretch>
            <a:fillRect/>
          </a:stretch>
        </p:blipFill>
        <p:spPr>
          <a:xfrm>
            <a:off x="311700" y="1152475"/>
            <a:ext cx="5355324" cy="3637926"/>
          </a:xfrm>
          <a:prstGeom prst="rect">
            <a:avLst/>
          </a:prstGeom>
          <a:noFill/>
          <a:ln>
            <a:noFill/>
          </a:ln>
        </p:spPr>
      </p:pic>
      <p:sp>
        <p:nvSpPr>
          <p:cNvPr id="419" name="Google Shape;419;p75"/>
          <p:cNvSpPr txBox="1"/>
          <p:nvPr/>
        </p:nvSpPr>
        <p:spPr>
          <a:xfrm>
            <a:off x="0" y="4790400"/>
            <a:ext cx="580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https://docs.docker.com/engine/reference/builder/</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Dockerfile </a:t>
            </a:r>
            <a:endParaRPr/>
          </a:p>
        </p:txBody>
      </p:sp>
      <p:sp>
        <p:nvSpPr>
          <p:cNvPr id="425" name="Google Shape;425;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u="sng">
                <a:solidFill>
                  <a:schemeClr val="hlink"/>
                </a:solidFill>
                <a:hlinkClick r:id="rId3"/>
              </a:rPr>
              <a:t>https://github.com/arjunachari12/docker-demo-with-simple-python-app</a:t>
            </a:r>
            <a:endParaRPr/>
          </a:p>
          <a:p>
            <a:pPr indent="0" lvl="0" marL="0" rtl="0" algn="l">
              <a:spcBef>
                <a:spcPts val="1200"/>
              </a:spcBef>
              <a:spcAft>
                <a:spcPts val="0"/>
              </a:spcAft>
              <a:buNone/>
            </a:pPr>
            <a:r>
              <a:rPr lang="en"/>
              <a:t>git clone </a:t>
            </a:r>
            <a:r>
              <a:rPr lang="en" u="sng">
                <a:solidFill>
                  <a:schemeClr val="hlink"/>
                </a:solidFill>
                <a:hlinkClick r:id="rId4"/>
              </a:rPr>
              <a:t>https://github.com/arjunachari12/docker-demo-with-simple-python-app.git</a:t>
            </a:r>
            <a:r>
              <a:rPr lang="en"/>
              <a:t> </a:t>
            </a:r>
            <a:endParaRPr/>
          </a:p>
          <a:p>
            <a:pPr indent="0" lvl="0" marL="0" rtl="0" algn="l">
              <a:spcBef>
                <a:spcPts val="1200"/>
              </a:spcBef>
              <a:spcAft>
                <a:spcPts val="0"/>
              </a:spcAft>
              <a:buNone/>
            </a:pPr>
            <a:r>
              <a:rPr lang="en"/>
              <a:t>Docker file</a:t>
            </a:r>
            <a:endParaRPr/>
          </a:p>
          <a:p>
            <a:pPr indent="0" lvl="0" marL="0" rtl="0" algn="l">
              <a:lnSpc>
                <a:spcPct val="135714"/>
              </a:lnSpc>
              <a:spcBef>
                <a:spcPts val="1200"/>
              </a:spcBef>
              <a:spcAft>
                <a:spcPts val="0"/>
              </a:spcAft>
              <a:buNone/>
            </a:pPr>
            <a:r>
              <a:rPr lang="en" sz="1050">
                <a:solidFill>
                  <a:srgbClr val="AF00DB"/>
                </a:solidFill>
                <a:highlight>
                  <a:srgbClr val="FFFFFF"/>
                </a:highlight>
                <a:latin typeface="Courier New"/>
                <a:ea typeface="Courier New"/>
                <a:cs typeface="Courier New"/>
                <a:sym typeface="Courier New"/>
              </a:rPr>
              <a:t>FROM</a:t>
            </a:r>
            <a:r>
              <a:rPr lang="en" sz="1050">
                <a:solidFill>
                  <a:srgbClr val="000000"/>
                </a:solidFill>
                <a:highlight>
                  <a:srgbClr val="FFFFFF"/>
                </a:highlight>
                <a:latin typeface="Courier New"/>
                <a:ea typeface="Courier New"/>
                <a:cs typeface="Courier New"/>
                <a:sym typeface="Courier New"/>
              </a:rPr>
              <a:t> </a:t>
            </a:r>
            <a:r>
              <a:rPr lang="en" sz="1050">
                <a:solidFill>
                  <a:srgbClr val="267F99"/>
                </a:solidFill>
                <a:highlight>
                  <a:srgbClr val="FFFFFF"/>
                </a:highlight>
                <a:latin typeface="Courier New"/>
                <a:ea typeface="Courier New"/>
                <a:cs typeface="Courier New"/>
                <a:sym typeface="Courier New"/>
              </a:rPr>
              <a:t>python</a:t>
            </a:r>
            <a:r>
              <a:rPr lang="en" sz="1050">
                <a:solidFill>
                  <a:srgbClr val="000000"/>
                </a:solidFill>
                <a:highlight>
                  <a:srgbClr val="FFFFFF"/>
                </a:highlight>
                <a:latin typeface="Courier New"/>
                <a:ea typeface="Courier New"/>
                <a:cs typeface="Courier New"/>
                <a:sym typeface="Courier New"/>
              </a:rPr>
              <a:t>:</a:t>
            </a:r>
            <a:r>
              <a:rPr lang="en" sz="1050">
                <a:solidFill>
                  <a:srgbClr val="001080"/>
                </a:solidFill>
                <a:highlight>
                  <a:srgbClr val="FFFFFF"/>
                </a:highlight>
                <a:latin typeface="Courier New"/>
                <a:ea typeface="Courier New"/>
                <a:cs typeface="Courier New"/>
                <a:sym typeface="Courier New"/>
              </a:rPr>
              <a:t>2.7</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RUN</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mkdir</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-p</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/usr/src/app</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WORKDIR</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/usr/src/app</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COPY</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requirements.txt</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/usr/src/app/</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RUN</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pip</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install</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--no-cache-dir</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-r</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requirements.txt</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COPY</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/usr/src/app</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ENV</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PORT</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8080</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EXPOSE</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$PORT</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VOLUME</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a:t>
            </a:r>
            <a:r>
              <a:rPr lang="en" sz="1050">
                <a:solidFill>
                  <a:srgbClr val="A31515"/>
                </a:solidFill>
                <a:highlight>
                  <a:srgbClr val="FFFFFF"/>
                </a:highlight>
                <a:latin typeface="Courier New"/>
                <a:ea typeface="Courier New"/>
                <a:cs typeface="Courier New"/>
                <a:sym typeface="Courier New"/>
              </a:rPr>
              <a:t>"/app-data"</a:t>
            </a:r>
            <a:r>
              <a:rPr lang="en" sz="1050">
                <a:solidFill>
                  <a:srgbClr val="001080"/>
                </a:solidFill>
                <a:highlight>
                  <a:srgbClr val="FFFFFF"/>
                </a:highlight>
                <a:latin typeface="Courier New"/>
                <a:ea typeface="Courier New"/>
                <a:cs typeface="Courier New"/>
                <a:sym typeface="Courier New"/>
              </a:rPr>
              <a:t>]</a:t>
            </a:r>
            <a:endParaRPr sz="1050">
              <a:solidFill>
                <a:srgbClr val="001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AF00DB"/>
                </a:solidFill>
                <a:highlight>
                  <a:srgbClr val="FFFFFF"/>
                </a:highlight>
                <a:latin typeface="Courier New"/>
                <a:ea typeface="Courier New"/>
                <a:cs typeface="Courier New"/>
                <a:sym typeface="Courier New"/>
              </a:rPr>
              <a:t>CMD</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gunicorn</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-b</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:$PORT</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-c</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gunicorn.conf.py</a:t>
            </a:r>
            <a:r>
              <a:rPr lang="en" sz="1050">
                <a:solidFill>
                  <a:srgbClr val="000000"/>
                </a:solidFill>
                <a:highlight>
                  <a:srgbClr val="FFFFFF"/>
                </a:highlight>
                <a:latin typeface="Courier New"/>
                <a:ea typeface="Courier New"/>
                <a:cs typeface="Courier New"/>
                <a:sym typeface="Courier New"/>
              </a:rPr>
              <a:t> </a:t>
            </a:r>
            <a:r>
              <a:rPr lang="en" sz="1050">
                <a:solidFill>
                  <a:srgbClr val="001080"/>
                </a:solidFill>
                <a:highlight>
                  <a:srgbClr val="FFFFFF"/>
                </a:highlight>
                <a:latin typeface="Courier New"/>
                <a:ea typeface="Courier New"/>
                <a:cs typeface="Courier New"/>
                <a:sym typeface="Courier New"/>
              </a:rPr>
              <a:t>main:app</a:t>
            </a:r>
            <a:endParaRPr sz="105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Dockerfile </a:t>
            </a:r>
            <a:endParaRPr/>
          </a:p>
        </p:txBody>
      </p:sp>
      <p:sp>
        <p:nvSpPr>
          <p:cNvPr id="431" name="Google Shape;431;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t/>
            </a:r>
            <a:endParaRPr/>
          </a:p>
          <a:p>
            <a:pPr indent="0" lvl="0" marL="0" rtl="0" algn="l">
              <a:spcBef>
                <a:spcPts val="0"/>
              </a:spcBef>
              <a:spcAft>
                <a:spcPts val="0"/>
              </a:spcAft>
              <a:buNone/>
            </a:pPr>
            <a:r>
              <a:rPr lang="en"/>
              <a:t> docker build -t my-python-app:1.0.0 .</a:t>
            </a:r>
            <a:endParaRPr/>
          </a:p>
          <a:p>
            <a:pPr indent="0" lvl="0" marL="0" rtl="0" algn="l">
              <a:spcBef>
                <a:spcPts val="1200"/>
              </a:spcBef>
              <a:spcAft>
                <a:spcPts val="0"/>
              </a:spcAft>
              <a:buNone/>
            </a:pPr>
            <a:r>
              <a:rPr lang="en"/>
              <a:t>#Create docker registry in docker hub called as my-python-app, copy the registry name</a:t>
            </a:r>
            <a:endParaRPr/>
          </a:p>
          <a:p>
            <a:pPr indent="0" lvl="0" marL="0" rtl="0" algn="l">
              <a:spcBef>
                <a:spcPts val="1200"/>
              </a:spcBef>
              <a:spcAft>
                <a:spcPts val="0"/>
              </a:spcAft>
              <a:buNone/>
            </a:pPr>
            <a:r>
              <a:rPr lang="en"/>
              <a:t>docker tag my-python-app:1.0.0 arjunachari12/my-python-app:1.0.0</a:t>
            </a:r>
            <a:endParaRPr/>
          </a:p>
          <a:p>
            <a:pPr indent="0" lvl="0" marL="0" rtl="0" algn="l">
              <a:spcBef>
                <a:spcPts val="1200"/>
              </a:spcBef>
              <a:spcAft>
                <a:spcPts val="0"/>
              </a:spcAft>
              <a:buNone/>
            </a:pPr>
            <a:r>
              <a:rPr lang="en"/>
              <a:t>docker login</a:t>
            </a:r>
            <a:endParaRPr/>
          </a:p>
          <a:p>
            <a:pPr indent="0" lvl="0" marL="0" rtl="0" algn="l">
              <a:spcBef>
                <a:spcPts val="1200"/>
              </a:spcBef>
              <a:spcAft>
                <a:spcPts val="1200"/>
              </a:spcAft>
              <a:buNone/>
            </a:pPr>
            <a:r>
              <a:rPr lang="en"/>
              <a:t>Docker push arjunachari12/my-python-app:1.0.0</a:t>
            </a:r>
            <a:endParaRPr sz="105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Volumes</a:t>
            </a:r>
            <a:endParaRPr/>
          </a:p>
        </p:txBody>
      </p:sp>
      <p:sp>
        <p:nvSpPr>
          <p:cNvPr id="437" name="Google Shape;437;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By default all files created inside a container are stored on a writable container layer. This means that:</a:t>
            </a:r>
            <a:endParaRPr/>
          </a:p>
          <a:p>
            <a:pPr indent="-342900" lvl="0" marL="457200" rtl="0" algn="l">
              <a:spcBef>
                <a:spcPts val="1200"/>
              </a:spcBef>
              <a:spcAft>
                <a:spcPts val="0"/>
              </a:spcAft>
              <a:buSzPts val="1800"/>
              <a:buChar char="-"/>
            </a:pPr>
            <a:r>
              <a:rPr lang="en"/>
              <a:t>The data doesn’t persist when that container no longer exists, and it can be difficult to get the data out of the container if another process needs it.</a:t>
            </a:r>
            <a:endParaRPr/>
          </a:p>
          <a:p>
            <a:pPr indent="-342900" lvl="0" marL="457200" rtl="0" algn="l">
              <a:spcBef>
                <a:spcPts val="0"/>
              </a:spcBef>
              <a:spcAft>
                <a:spcPts val="0"/>
              </a:spcAft>
              <a:buSzPts val="1800"/>
              <a:buChar char="-"/>
            </a:pPr>
            <a:r>
              <a:rPr lang="en"/>
              <a:t>A container’s writable layer is tightly coupled to the host machine where the container is running. You can’t easily move the data somewhere else.</a:t>
            </a:r>
            <a:endParaRPr/>
          </a:p>
          <a:p>
            <a:pPr indent="-342900" lvl="0" marL="457200" rtl="0" algn="l">
              <a:spcBef>
                <a:spcPts val="0"/>
              </a:spcBef>
              <a:spcAft>
                <a:spcPts val="0"/>
              </a:spcAft>
              <a:buSzPts val="1800"/>
              <a:buChar char="-"/>
            </a:pPr>
            <a:r>
              <a:rPr lang="en"/>
              <a:t>Writing into a container’s writable layer requires a storage driver to manage the filesystem. The storage driver provides a union filesystem, using the Linux kernel. This extra abstraction reduces performance as compared to using data volumes, which write directly to the host filesystem.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800">
                <a:solidFill>
                  <a:schemeClr val="dk1"/>
                </a:solidFill>
              </a:rPr>
              <a:t>Infra setup </a:t>
            </a:r>
            <a:endParaRPr sz="2800">
              <a:solidFill>
                <a:schemeClr val="dk1"/>
              </a:solidFill>
            </a:endParaRPr>
          </a:p>
          <a:p>
            <a:pPr indent="-366395" lvl="0" marL="457200" rtl="0" algn="l">
              <a:spcBef>
                <a:spcPts val="1200"/>
              </a:spcBef>
              <a:spcAft>
                <a:spcPts val="0"/>
              </a:spcAft>
              <a:buClr>
                <a:schemeClr val="dk1"/>
              </a:buClr>
              <a:buSzPct val="100000"/>
              <a:buChar char="-"/>
            </a:pPr>
            <a:r>
              <a:rPr lang="en" sz="2800">
                <a:solidFill>
                  <a:schemeClr val="dk1"/>
                </a:solidFill>
              </a:rPr>
              <a:t>AWS Account</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VS Code</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Git</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Docker</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Kubernetes</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Terraform</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Ansible</a:t>
            </a:r>
            <a:endParaRPr sz="2800">
              <a:solidFill>
                <a:schemeClr val="dk1"/>
              </a:solidFill>
            </a:endParaRPr>
          </a:p>
          <a:p>
            <a:pPr indent="-366395" lvl="0" marL="457200" rtl="0" algn="l">
              <a:spcBef>
                <a:spcPts val="0"/>
              </a:spcBef>
              <a:spcAft>
                <a:spcPts val="0"/>
              </a:spcAft>
              <a:buClr>
                <a:schemeClr val="dk1"/>
              </a:buClr>
              <a:buSzPct val="100000"/>
              <a:buChar char="-"/>
            </a:pPr>
            <a:r>
              <a:rPr lang="en" sz="2800">
                <a:solidFill>
                  <a:schemeClr val="dk1"/>
                </a:solidFill>
              </a:rPr>
              <a:t>Jenkins</a:t>
            </a:r>
            <a:endParaRPr sz="2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Volumes</a:t>
            </a:r>
            <a:endParaRPr/>
          </a:p>
        </p:txBody>
      </p:sp>
      <p:pic>
        <p:nvPicPr>
          <p:cNvPr id="443" name="Google Shape;443;p79"/>
          <p:cNvPicPr preferRelativeResize="0"/>
          <p:nvPr/>
        </p:nvPicPr>
        <p:blipFill>
          <a:blip r:embed="rId3">
            <a:alphaModFix/>
          </a:blip>
          <a:stretch>
            <a:fillRect/>
          </a:stretch>
        </p:blipFill>
        <p:spPr>
          <a:xfrm>
            <a:off x="4886325" y="1201425"/>
            <a:ext cx="4202549" cy="3139939"/>
          </a:xfrm>
          <a:prstGeom prst="rect">
            <a:avLst/>
          </a:prstGeom>
          <a:noFill/>
          <a:ln>
            <a:noFill/>
          </a:ln>
        </p:spPr>
      </p:pic>
      <p:sp>
        <p:nvSpPr>
          <p:cNvPr id="444" name="Google Shape;444;p79"/>
          <p:cNvSpPr txBox="1"/>
          <p:nvPr>
            <p:ph idx="1" type="body"/>
          </p:nvPr>
        </p:nvSpPr>
        <p:spPr>
          <a:xfrm>
            <a:off x="311700" y="1152475"/>
            <a:ext cx="4482900" cy="3586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en"/>
              <a:t>Volumes </a:t>
            </a:r>
            <a:r>
              <a:rPr lang="en"/>
              <a:t>are stored in a part of the host filesystem which is managed by Docker (/var/lib/docker/volumes/ on Linux). Volumes are the best way to persist data in Docker.</a:t>
            </a:r>
            <a:endParaRPr/>
          </a:p>
          <a:p>
            <a:pPr indent="-334327" lvl="0" marL="457200" rtl="0" algn="l">
              <a:spcBef>
                <a:spcPts val="0"/>
              </a:spcBef>
              <a:spcAft>
                <a:spcPts val="0"/>
              </a:spcAft>
              <a:buSzPct val="100000"/>
              <a:buChar char="-"/>
            </a:pPr>
            <a:r>
              <a:rPr b="1" lang="en"/>
              <a:t>Bind mounts </a:t>
            </a:r>
            <a:r>
              <a:rPr lang="en"/>
              <a:t>may be stored anywhere on the host system. They may even be important system files or directories. Non-Docker processes on the Docker host or a Docker container can modify them at any time.</a:t>
            </a:r>
            <a:endParaRPr/>
          </a:p>
          <a:p>
            <a:pPr indent="-334327" lvl="0" marL="457200" rtl="0" algn="l">
              <a:spcBef>
                <a:spcPts val="0"/>
              </a:spcBef>
              <a:spcAft>
                <a:spcPts val="0"/>
              </a:spcAft>
              <a:buSzPct val="100000"/>
              <a:buChar char="-"/>
            </a:pPr>
            <a:r>
              <a:rPr b="1" lang="en"/>
              <a:t>tmpfs mounts </a:t>
            </a:r>
            <a:r>
              <a:rPr lang="en"/>
              <a:t>are stored in the host system’s memory only, and are never written to the host system’s filesystem.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Volumes</a:t>
            </a:r>
            <a:endParaRPr/>
          </a:p>
        </p:txBody>
      </p:sp>
      <p:sp>
        <p:nvSpPr>
          <p:cNvPr id="450" name="Google Shape;450;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Volumes are the preferred mechanism for persisting data generated by and used by Docker containers. While bind mounts are dependent on the directory structure and OS of the host machine, volumes are completely managed by Docker. Volumes have several advantages over bind mounts:</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Volumes are easier to back up or migrate than bind mounts.</a:t>
            </a:r>
            <a:endParaRPr/>
          </a:p>
          <a:p>
            <a:pPr indent="-325755" lvl="0" marL="457200" rtl="0" algn="l">
              <a:spcBef>
                <a:spcPts val="0"/>
              </a:spcBef>
              <a:spcAft>
                <a:spcPts val="0"/>
              </a:spcAft>
              <a:buSzPct val="100000"/>
              <a:buChar char="●"/>
            </a:pPr>
            <a:r>
              <a:rPr lang="en"/>
              <a:t>You can manage volumes using Docker CLI commands or the Docker API.</a:t>
            </a:r>
            <a:endParaRPr/>
          </a:p>
          <a:p>
            <a:pPr indent="-325755" lvl="0" marL="457200" rtl="0" algn="l">
              <a:spcBef>
                <a:spcPts val="0"/>
              </a:spcBef>
              <a:spcAft>
                <a:spcPts val="0"/>
              </a:spcAft>
              <a:buSzPct val="100000"/>
              <a:buChar char="●"/>
            </a:pPr>
            <a:r>
              <a:rPr lang="en"/>
              <a:t>Volumes work on both Linux and Windows containers.</a:t>
            </a:r>
            <a:endParaRPr/>
          </a:p>
          <a:p>
            <a:pPr indent="-325755" lvl="0" marL="457200" rtl="0" algn="l">
              <a:spcBef>
                <a:spcPts val="0"/>
              </a:spcBef>
              <a:spcAft>
                <a:spcPts val="0"/>
              </a:spcAft>
              <a:buSzPct val="100000"/>
              <a:buChar char="●"/>
            </a:pPr>
            <a:r>
              <a:rPr lang="en"/>
              <a:t>Volumes can be more safely shared among multiple containers.</a:t>
            </a:r>
            <a:endParaRPr/>
          </a:p>
          <a:p>
            <a:pPr indent="-325755" lvl="0" marL="457200" rtl="0" algn="l">
              <a:spcBef>
                <a:spcPts val="0"/>
              </a:spcBef>
              <a:spcAft>
                <a:spcPts val="0"/>
              </a:spcAft>
              <a:buSzPct val="100000"/>
              <a:buChar char="●"/>
            </a:pPr>
            <a:r>
              <a:rPr lang="en"/>
              <a:t>Volume drivers let you store volumes on remote hosts or cloud providers, to encrypt the contents of volumes, or to add other functionality.</a:t>
            </a:r>
            <a:endParaRPr/>
          </a:p>
          <a:p>
            <a:pPr indent="-325755" lvl="0" marL="457200" rtl="0" algn="l">
              <a:spcBef>
                <a:spcPts val="0"/>
              </a:spcBef>
              <a:spcAft>
                <a:spcPts val="0"/>
              </a:spcAft>
              <a:buSzPct val="100000"/>
              <a:buChar char="●"/>
            </a:pPr>
            <a:r>
              <a:rPr lang="en"/>
              <a:t>New volumes can have their content pre-populated by a container.</a:t>
            </a:r>
            <a:endParaRPr/>
          </a:p>
          <a:p>
            <a:pPr indent="-325755" lvl="0" marL="457200" rtl="0" algn="l">
              <a:spcBef>
                <a:spcPts val="0"/>
              </a:spcBef>
              <a:spcAft>
                <a:spcPts val="0"/>
              </a:spcAft>
              <a:buSzPct val="100000"/>
              <a:buChar char="●"/>
            </a:pPr>
            <a:r>
              <a:rPr lang="en"/>
              <a:t>Volumes on Docker Desktop have much higher performance than bind mounts from Mac and Windows hosts.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volume</a:t>
            </a:r>
            <a:endParaRPr/>
          </a:p>
        </p:txBody>
      </p:sp>
      <p:sp>
        <p:nvSpPr>
          <p:cNvPr id="456" name="Google Shape;456;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docker container run -d --name mysql -e MYSQL_ALLOW_EMPTY_PASSWORD=True mysql</a:t>
            </a:r>
            <a:endParaRPr/>
          </a:p>
          <a:p>
            <a:pPr indent="0" lvl="0" marL="0" rtl="0" algn="l">
              <a:spcBef>
                <a:spcPts val="1200"/>
              </a:spcBef>
              <a:spcAft>
                <a:spcPts val="0"/>
              </a:spcAft>
              <a:buNone/>
            </a:pPr>
            <a:r>
              <a:rPr lang="en"/>
              <a:t>docker container inspect mysql</a:t>
            </a:r>
            <a:endParaRPr/>
          </a:p>
          <a:p>
            <a:pPr indent="0" lvl="0" marL="0" rtl="0" algn="l">
              <a:spcBef>
                <a:spcPts val="1200"/>
              </a:spcBef>
              <a:spcAft>
                <a:spcPts val="0"/>
              </a:spcAft>
              <a:buNone/>
            </a:pPr>
            <a:r>
              <a:rPr lang="en"/>
              <a:t>docker volume ls</a:t>
            </a:r>
            <a:endParaRPr/>
          </a:p>
          <a:p>
            <a:pPr indent="0" lvl="0" marL="0" rtl="0" algn="l">
              <a:spcBef>
                <a:spcPts val="1200"/>
              </a:spcBef>
              <a:spcAft>
                <a:spcPts val="0"/>
              </a:spcAft>
              <a:buNone/>
            </a:pPr>
            <a:r>
              <a:rPr lang="en"/>
              <a:t>docker volume inspect TAB COMPLETION</a:t>
            </a:r>
            <a:endParaRPr/>
          </a:p>
          <a:p>
            <a:pPr indent="0" lvl="0" marL="0" rtl="0" algn="l">
              <a:spcBef>
                <a:spcPts val="1200"/>
              </a:spcBef>
              <a:spcAft>
                <a:spcPts val="0"/>
              </a:spcAft>
              <a:buNone/>
            </a:pPr>
            <a:r>
              <a:rPr lang="en"/>
              <a:t>docker volume create mysql-db</a:t>
            </a:r>
            <a:endParaRPr/>
          </a:p>
          <a:p>
            <a:pPr indent="0" lvl="0" marL="0" rtl="0" algn="l">
              <a:spcBef>
                <a:spcPts val="1200"/>
              </a:spcBef>
              <a:spcAft>
                <a:spcPts val="1200"/>
              </a:spcAft>
              <a:buNone/>
            </a:pPr>
            <a:r>
              <a:rPr lang="en"/>
              <a:t>docker container run -d --name mysql -e MYSQL_ALLOW_EMPTY_PASSWORD=True -v mysql-db:/var/lib/mysql mysql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volume - Bind Mount</a:t>
            </a:r>
            <a:endParaRPr/>
          </a:p>
        </p:txBody>
      </p:sp>
      <p:sp>
        <p:nvSpPr>
          <p:cNvPr id="462" name="Google Shape;46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mkdir html</a:t>
            </a:r>
            <a:endParaRPr/>
          </a:p>
          <a:p>
            <a:pPr indent="0" lvl="0" marL="0" rtl="0" algn="l">
              <a:spcBef>
                <a:spcPts val="1200"/>
              </a:spcBef>
              <a:spcAft>
                <a:spcPts val="0"/>
              </a:spcAft>
              <a:buNone/>
            </a:pPr>
            <a:r>
              <a:rPr lang="en"/>
              <a:t>#add index.html page under html folder</a:t>
            </a:r>
            <a:endParaRPr/>
          </a:p>
          <a:p>
            <a:pPr indent="0" lvl="0" marL="0" rtl="0" algn="l">
              <a:spcBef>
                <a:spcPts val="1200"/>
              </a:spcBef>
              <a:spcAft>
                <a:spcPts val="0"/>
              </a:spcAft>
              <a:buNone/>
            </a:pPr>
            <a:r>
              <a:rPr lang="en"/>
              <a:t>#add some text as “Welcome to Bind mount”</a:t>
            </a:r>
            <a:endParaRPr/>
          </a:p>
          <a:p>
            <a:pPr indent="0" lvl="0" marL="0" rtl="0" algn="l">
              <a:spcBef>
                <a:spcPts val="1200"/>
              </a:spcBef>
              <a:spcAft>
                <a:spcPts val="0"/>
              </a:spcAft>
              <a:buNone/>
            </a:pPr>
            <a:r>
              <a:rPr lang="en"/>
              <a:t>c</a:t>
            </a:r>
            <a:r>
              <a:rPr lang="en"/>
              <a:t>d html</a:t>
            </a:r>
            <a:endParaRPr/>
          </a:p>
          <a:p>
            <a:pPr indent="0" lvl="0" marL="0" rtl="0" algn="l">
              <a:spcBef>
                <a:spcPts val="1200"/>
              </a:spcBef>
              <a:spcAft>
                <a:spcPts val="1200"/>
              </a:spcAft>
              <a:buNone/>
            </a:pPr>
            <a:r>
              <a:rPr lang="en"/>
              <a:t>docker container run -d --name nginx -p 80:80 -v $(pwd):/usr/share/nginx/html nginx</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468" name="Google Shape;468;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Do below steps</a:t>
            </a:r>
            <a:endParaRPr/>
          </a:p>
          <a:p>
            <a:pPr indent="-342900" lvl="0" marL="457200" rtl="0" algn="l">
              <a:spcBef>
                <a:spcPts val="1200"/>
              </a:spcBef>
              <a:spcAft>
                <a:spcPts val="0"/>
              </a:spcAft>
              <a:buSzPts val="1800"/>
              <a:buChar char="-"/>
            </a:pPr>
            <a:r>
              <a:rPr lang="en"/>
              <a:t>Dockerize below sample application </a:t>
            </a:r>
            <a:endParaRPr/>
          </a:p>
          <a:p>
            <a:pPr indent="-342900" lvl="0" marL="457200" rtl="0" algn="l">
              <a:spcBef>
                <a:spcPts val="0"/>
              </a:spcBef>
              <a:spcAft>
                <a:spcPts val="0"/>
              </a:spcAft>
              <a:buSzPts val="1800"/>
              <a:buChar char="-"/>
            </a:pPr>
            <a:r>
              <a:rPr lang="en"/>
              <a:t>push it to Docker Hub</a:t>
            </a:r>
            <a:endParaRPr/>
          </a:p>
          <a:p>
            <a:pPr indent="-342900" lvl="0" marL="457200" rtl="0" algn="l">
              <a:spcBef>
                <a:spcPts val="0"/>
              </a:spcBef>
              <a:spcAft>
                <a:spcPts val="0"/>
              </a:spcAft>
              <a:buSzPts val="1800"/>
              <a:buChar char="-"/>
            </a:pPr>
            <a:r>
              <a:rPr lang="en"/>
              <a:t>Delete image locally</a:t>
            </a:r>
            <a:endParaRPr/>
          </a:p>
          <a:p>
            <a:pPr indent="-342900" lvl="0" marL="457200" rtl="0" algn="l">
              <a:spcBef>
                <a:spcPts val="0"/>
              </a:spcBef>
              <a:spcAft>
                <a:spcPts val="0"/>
              </a:spcAft>
              <a:buSzPts val="1800"/>
              <a:buChar char="-"/>
            </a:pPr>
            <a:r>
              <a:rPr lang="en"/>
              <a:t>Pull from your docker hub and run it</a:t>
            </a:r>
            <a:endParaRPr/>
          </a:p>
          <a:p>
            <a:pPr indent="0" lvl="0" marL="457200" rtl="0" algn="l">
              <a:spcBef>
                <a:spcPts val="1200"/>
              </a:spcBef>
              <a:spcAft>
                <a:spcPts val="0"/>
              </a:spcAft>
              <a:buNone/>
            </a:pPr>
            <a:r>
              <a:t/>
            </a:r>
            <a:endParaRPr/>
          </a:p>
          <a:p>
            <a:pPr indent="0" lvl="0" marL="0" rtl="0" algn="l">
              <a:spcBef>
                <a:spcPts val="1200"/>
              </a:spcBef>
              <a:spcAft>
                <a:spcPts val="0"/>
              </a:spcAft>
              <a:buNone/>
            </a:pPr>
            <a:r>
              <a:rPr lang="en"/>
              <a:t>Nodejs: </a:t>
            </a:r>
            <a:r>
              <a:rPr lang="en" u="sng">
                <a:solidFill>
                  <a:schemeClr val="hlink"/>
                </a:solidFill>
                <a:hlinkClick r:id="rId3"/>
              </a:rPr>
              <a:t>https://docs.docker.com/language/nodejs/build-images/</a:t>
            </a:r>
            <a:endParaRPr/>
          </a:p>
          <a:p>
            <a:pPr indent="0" lvl="0" marL="0" rtl="0" algn="l">
              <a:spcBef>
                <a:spcPts val="1200"/>
              </a:spcBef>
              <a:spcAft>
                <a:spcPts val="0"/>
              </a:spcAft>
              <a:buNone/>
            </a:pPr>
            <a:r>
              <a:rPr lang="en"/>
              <a:t>Java: </a:t>
            </a:r>
            <a:r>
              <a:rPr lang="en" u="sng">
                <a:solidFill>
                  <a:schemeClr val="hlink"/>
                </a:solidFill>
                <a:hlinkClick r:id="rId4"/>
              </a:rPr>
              <a:t>https://docs.docker.com/language/java/build-images/</a:t>
            </a:r>
            <a:endParaRPr/>
          </a:p>
          <a:p>
            <a:pPr indent="0" lvl="0" marL="0" rtl="0" algn="l">
              <a:spcBef>
                <a:spcPts val="1200"/>
              </a:spcBef>
              <a:spcAft>
                <a:spcPts val="1200"/>
              </a:spcAft>
              <a:buNone/>
            </a:pPr>
            <a:r>
              <a:rPr lang="en"/>
              <a:t>Go lang: </a:t>
            </a:r>
            <a:r>
              <a:rPr lang="en" u="sng">
                <a:solidFill>
                  <a:schemeClr val="hlink"/>
                </a:solidFill>
                <a:hlinkClick r:id="rId5"/>
              </a:rPr>
              <a:t>https://docs.docker.com/language/golang/build-images/</a:t>
            </a:r>
            <a:r>
              <a:rPr lang="en"/>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commands</a:t>
            </a:r>
            <a:endParaRPr/>
          </a:p>
        </p:txBody>
      </p:sp>
      <p:sp>
        <p:nvSpPr>
          <p:cNvPr id="474" name="Google Shape;474;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docker network --help</a:t>
            </a:r>
            <a:endParaRPr/>
          </a:p>
          <a:p>
            <a:pPr indent="0" lvl="0" marL="0" rtl="0" algn="l">
              <a:spcBef>
                <a:spcPts val="1200"/>
              </a:spcBef>
              <a:spcAft>
                <a:spcPts val="0"/>
              </a:spcAft>
              <a:buNone/>
            </a:pPr>
            <a:r>
              <a:rPr lang="en"/>
              <a:t>docker network connect</a:t>
            </a:r>
            <a:endParaRPr/>
          </a:p>
          <a:p>
            <a:pPr indent="0" lvl="0" marL="0" rtl="0" algn="l">
              <a:spcBef>
                <a:spcPts val="1200"/>
              </a:spcBef>
              <a:spcAft>
                <a:spcPts val="0"/>
              </a:spcAft>
              <a:buNone/>
            </a:pPr>
            <a:r>
              <a:rPr lang="en"/>
              <a:t>docker container inspect TAB COMPLETION</a:t>
            </a:r>
            <a:endParaRPr/>
          </a:p>
          <a:p>
            <a:pPr indent="0" lvl="0" marL="0" rtl="0" algn="l">
              <a:spcBef>
                <a:spcPts val="1200"/>
              </a:spcBef>
              <a:spcAft>
                <a:spcPts val="0"/>
              </a:spcAft>
              <a:buNone/>
            </a:pPr>
            <a:r>
              <a:rPr lang="en"/>
              <a:t>docker container disconnect TAB COMPLETION</a:t>
            </a:r>
            <a:endParaRPr/>
          </a:p>
          <a:p>
            <a:pPr indent="0" lvl="0" marL="0" rtl="0" algn="l">
              <a:spcBef>
                <a:spcPts val="1200"/>
              </a:spcBef>
              <a:spcAft>
                <a:spcPts val="0"/>
              </a:spcAft>
              <a:buNone/>
            </a:pPr>
            <a:r>
              <a:rPr lang="en"/>
              <a:t>docker container inspect</a:t>
            </a:r>
            <a:endParaRPr/>
          </a:p>
          <a:p>
            <a:pPr indent="0" lvl="0" marL="0" rtl="0" algn="l">
              <a:spcBef>
                <a:spcPts val="1200"/>
              </a:spcBef>
              <a:spcAft>
                <a:spcPts val="0"/>
              </a:spcAft>
              <a:buNone/>
            </a:pPr>
            <a:r>
              <a:rPr lang="en"/>
              <a:t>## Docker Networks: DNS and How Containers Find Each Other</a:t>
            </a:r>
            <a:endParaRPr/>
          </a:p>
          <a:p>
            <a:pPr indent="0" lvl="0" marL="0" rtl="0" algn="l">
              <a:spcBef>
                <a:spcPts val="1200"/>
              </a:spcBef>
              <a:spcAft>
                <a:spcPts val="0"/>
              </a:spcAft>
              <a:buNone/>
            </a:pPr>
            <a:r>
              <a:rPr lang="en"/>
              <a:t>docker container ls</a:t>
            </a:r>
            <a:endParaRPr/>
          </a:p>
          <a:p>
            <a:pPr indent="0" lvl="0" marL="0" rtl="0" algn="l">
              <a:spcBef>
                <a:spcPts val="1200"/>
              </a:spcBef>
              <a:spcAft>
                <a:spcPts val="0"/>
              </a:spcAft>
              <a:buNone/>
            </a:pPr>
            <a:r>
              <a:rPr lang="en"/>
              <a:t>docker network inspect TAB COMPLETION</a:t>
            </a:r>
            <a:endParaRPr/>
          </a:p>
          <a:p>
            <a:pPr indent="0" lvl="0" marL="0" rtl="0" algn="l">
              <a:spcBef>
                <a:spcPts val="1200"/>
              </a:spcBef>
              <a:spcAft>
                <a:spcPts val="0"/>
              </a:spcAft>
              <a:buNone/>
            </a:pPr>
            <a:r>
              <a:rPr lang="en"/>
              <a:t>docker container run -d --name my_nginx --network my_app_net nginx</a:t>
            </a:r>
            <a:endParaRPr/>
          </a:p>
          <a:p>
            <a:pPr indent="0" lvl="0" marL="0" rtl="0" algn="l">
              <a:spcBef>
                <a:spcPts val="1200"/>
              </a:spcBef>
              <a:spcAft>
                <a:spcPts val="1200"/>
              </a:spcAft>
              <a:buNone/>
            </a:pPr>
            <a:r>
              <a:rPr lang="en"/>
              <a:t>docker network create --driver=bridge --subnet=10.0.0.0/16 --ip-range=10.0.0.0/24 --gateway=10.0.0.1 eth2</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commands</a:t>
            </a:r>
            <a:endParaRPr/>
          </a:p>
        </p:txBody>
      </p:sp>
      <p:sp>
        <p:nvSpPr>
          <p:cNvPr id="480" name="Google Shape;480;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docker container run --publish 80:80 --detach --name webhost nginx</a:t>
            </a:r>
            <a:endParaRPr/>
          </a:p>
          <a:p>
            <a:pPr indent="0" lvl="0" marL="0" rtl="0" algn="l">
              <a:spcBef>
                <a:spcPts val="1200"/>
              </a:spcBef>
              <a:spcAft>
                <a:spcPts val="0"/>
              </a:spcAft>
              <a:buNone/>
            </a:pPr>
            <a:r>
              <a:rPr lang="en"/>
              <a:t>docker container logs webhost</a:t>
            </a:r>
            <a:endParaRPr/>
          </a:p>
          <a:p>
            <a:pPr indent="0" lvl="0" marL="0" rtl="0" algn="l">
              <a:spcBef>
                <a:spcPts val="1200"/>
              </a:spcBef>
              <a:spcAft>
                <a:spcPts val="0"/>
              </a:spcAft>
              <a:buNone/>
            </a:pPr>
            <a:r>
              <a:rPr lang="en"/>
              <a:t>docker container top webhost</a:t>
            </a:r>
            <a:endParaRPr/>
          </a:p>
          <a:p>
            <a:pPr indent="0" lvl="0" marL="0" rtl="0" algn="l">
              <a:spcBef>
                <a:spcPts val="1200"/>
              </a:spcBef>
              <a:spcAft>
                <a:spcPts val="0"/>
              </a:spcAft>
              <a:buNone/>
            </a:pPr>
            <a:r>
              <a:rPr lang="en"/>
              <a:t>docker container run -d --name mysql -e MYSQL_RANDOM_ROOT_PASSWORD=true mysql</a:t>
            </a:r>
            <a:endParaRPr/>
          </a:p>
          <a:p>
            <a:pPr indent="0" lvl="0" marL="0" rtl="0" algn="l">
              <a:spcBef>
                <a:spcPts val="1200"/>
              </a:spcBef>
              <a:spcAft>
                <a:spcPts val="0"/>
              </a:spcAft>
              <a:buNone/>
            </a:pPr>
            <a:r>
              <a:rPr lang="en"/>
              <a:t>docker container inspect mysql</a:t>
            </a:r>
            <a:endParaRPr/>
          </a:p>
          <a:p>
            <a:pPr indent="0" lvl="0" marL="0" rtl="0" algn="l">
              <a:spcBef>
                <a:spcPts val="1200"/>
              </a:spcBef>
              <a:spcAft>
                <a:spcPts val="0"/>
              </a:spcAft>
              <a:buNone/>
            </a:pPr>
            <a:r>
              <a:rPr lang="en"/>
              <a:t>docker container stats mysql</a:t>
            </a:r>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486" name="Google Shape;486;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Assignment 1: Perform below for mongo image:</a:t>
            </a:r>
            <a:endParaRPr/>
          </a:p>
          <a:p>
            <a:pPr indent="-342900" lvl="0" marL="457200" rtl="0" algn="l">
              <a:spcBef>
                <a:spcPts val="1200"/>
              </a:spcBef>
              <a:spcAft>
                <a:spcPts val="0"/>
              </a:spcAft>
              <a:buSzPts val="1800"/>
              <a:buChar char="●"/>
            </a:pPr>
            <a:r>
              <a:rPr lang="en"/>
              <a:t>Search docker search mongo</a:t>
            </a:r>
            <a:endParaRPr/>
          </a:p>
          <a:p>
            <a:pPr indent="-342900" lvl="0" marL="457200" rtl="0" algn="l">
              <a:spcBef>
                <a:spcPts val="0"/>
              </a:spcBef>
              <a:spcAft>
                <a:spcPts val="0"/>
              </a:spcAft>
              <a:buSzPts val="1800"/>
              <a:buChar char="●"/>
            </a:pPr>
            <a:r>
              <a:rPr lang="en"/>
              <a:t>Pull docker pull mongo</a:t>
            </a:r>
            <a:endParaRPr/>
          </a:p>
          <a:p>
            <a:pPr indent="-342900" lvl="0" marL="457200" rtl="0" algn="l">
              <a:spcBef>
                <a:spcPts val="0"/>
              </a:spcBef>
              <a:spcAft>
                <a:spcPts val="0"/>
              </a:spcAft>
              <a:buSzPts val="1800"/>
              <a:buChar char="●"/>
            </a:pPr>
            <a:r>
              <a:rPr lang="en"/>
              <a:t>Run docker run mongo</a:t>
            </a:r>
            <a:endParaRPr/>
          </a:p>
          <a:p>
            <a:pPr indent="-342900" lvl="0" marL="457200" rtl="0" algn="l">
              <a:spcBef>
                <a:spcPts val="0"/>
              </a:spcBef>
              <a:spcAft>
                <a:spcPts val="0"/>
              </a:spcAft>
              <a:buSzPts val="1800"/>
              <a:buChar char="●"/>
            </a:pPr>
            <a:r>
              <a:rPr lang="en"/>
              <a:t>List images docker image ls</a:t>
            </a:r>
            <a:endParaRPr/>
          </a:p>
          <a:p>
            <a:pPr indent="-342900" lvl="0" marL="457200" rtl="0" algn="l">
              <a:spcBef>
                <a:spcPts val="0"/>
              </a:spcBef>
              <a:spcAft>
                <a:spcPts val="0"/>
              </a:spcAft>
              <a:buSzPts val="1800"/>
              <a:buChar char="●"/>
            </a:pPr>
            <a:r>
              <a:rPr lang="en"/>
              <a:t>List container docker container ls</a:t>
            </a:r>
            <a:endParaRPr/>
          </a:p>
          <a:p>
            <a:pPr indent="-342900" lvl="0" marL="457200" rtl="0" algn="l">
              <a:spcBef>
                <a:spcPts val="0"/>
              </a:spcBef>
              <a:spcAft>
                <a:spcPts val="0"/>
              </a:spcAft>
              <a:buSzPts val="1800"/>
              <a:buChar char="●"/>
            </a:pPr>
            <a:r>
              <a:rPr lang="en"/>
              <a:t>Stop docker container stop CONTAINER-ID	</a:t>
            </a:r>
            <a:endParaRPr/>
          </a:p>
          <a:p>
            <a:pPr indent="-342900" lvl="0" marL="457200" rtl="0" algn="l">
              <a:spcBef>
                <a:spcPts val="0"/>
              </a:spcBef>
              <a:spcAft>
                <a:spcPts val="0"/>
              </a:spcAft>
              <a:buSzPts val="1800"/>
              <a:buChar char="●"/>
            </a:pPr>
            <a:r>
              <a:rPr lang="en"/>
              <a:t>Start docker container staty CONTAINER-ID</a:t>
            </a:r>
            <a:endParaRPr/>
          </a:p>
          <a:p>
            <a:pPr indent="-342900" lvl="0" marL="457200" rtl="0" algn="l">
              <a:spcBef>
                <a:spcPts val="0"/>
              </a:spcBef>
              <a:spcAft>
                <a:spcPts val="0"/>
              </a:spcAft>
              <a:buSzPts val="1800"/>
              <a:buChar char="●"/>
            </a:pPr>
            <a:r>
              <a:rPr lang="en"/>
              <a:t>Delete docker container rm CONTAINER-ID -f</a:t>
            </a:r>
            <a:endParaRPr/>
          </a:p>
          <a:p>
            <a:pPr indent="-342900" lvl="0" marL="457200" rtl="0" algn="l">
              <a:spcBef>
                <a:spcPts val="0"/>
              </a:spcBef>
              <a:spcAft>
                <a:spcPts val="0"/>
              </a:spcAft>
              <a:buSzPts val="1800"/>
              <a:buChar char="●"/>
            </a:pPr>
            <a:r>
              <a:rPr lang="en"/>
              <a:t>Delete image docker image rm mongo</a:t>
            </a:r>
            <a:endParaRPr/>
          </a:p>
          <a:p>
            <a:pPr indent="0" lvl="0" marL="0" rtl="0" algn="l">
              <a:spcBef>
                <a:spcPts val="120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7"/>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Kubernetes</a:t>
            </a:r>
            <a:endParaRPr/>
          </a:p>
        </p:txBody>
      </p:sp>
      <p:sp>
        <p:nvSpPr>
          <p:cNvPr id="492" name="Google Shape;492;p87"/>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Kubernetes is like linux kernel of distributed systems. </a:t>
            </a:r>
            <a:endParaRPr/>
          </a:p>
          <a:p>
            <a:pPr indent="0" lvl="0" marL="0" rtl="0" algn="l">
              <a:spcBef>
                <a:spcPts val="1600"/>
              </a:spcBef>
              <a:spcAft>
                <a:spcPts val="1600"/>
              </a:spcAft>
              <a:buNone/>
            </a:pPr>
            <a:r>
              <a:rPr lang="en"/>
              <a:t>It abstracts away the underlying hardware of the nodes and provides a uniform interface for applications to be both deployed and consume the shared pool of resources.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8"/>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Architecture Overview</a:t>
            </a:r>
            <a:endParaRPr/>
          </a:p>
        </p:txBody>
      </p:sp>
      <p:sp>
        <p:nvSpPr>
          <p:cNvPr id="498" name="Google Shape;498;p88"/>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Masters - Acts as the primary control plane for Kubernetes. Masters are responsible at a minimum for running the API Server, scheduler, and cluster controller. They commonly also manage storing cluster state, cloud-provider specific components and other cluster essential services. </a:t>
            </a:r>
            <a:endParaRPr/>
          </a:p>
          <a:p>
            <a:pPr indent="0" lvl="0" marL="0" rtl="0" algn="l">
              <a:spcBef>
                <a:spcPts val="1600"/>
              </a:spcBef>
              <a:spcAft>
                <a:spcPts val="1600"/>
              </a:spcAft>
              <a:buNone/>
            </a:pPr>
            <a:r>
              <a:rPr lang="en"/>
              <a:t>Nodes - Are the ‘workers’ of a Kubernetes cluster. They run a minimal agent that manages the node itself, and are tasked with executing workloads as designated by the master.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DevOps</a:t>
            </a:r>
            <a:endParaRPr/>
          </a:p>
        </p:txBody>
      </p:sp>
      <p:sp>
        <p:nvSpPr>
          <p:cNvPr id="170" name="Google Shape;17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DevOps is a set of practices that combines software development (Dev) and IT operations (Ops). Its goal is to shorten the development lifecycle, deliver high-quality software continuously, and improve collaboration between development and operations teams.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Collaboration and Communication: DevOps fosters a culture of collaboration between development and operations teams, breaking down silos and encouraging joint ownership of the software development lifecycle.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Continuous Integration (CI): Developers frequently integrate their code changes into a shared repository. Automated build and test processes verify each integration, helping to catch bugs early.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89"/>
          <p:cNvPicPr preferRelativeResize="0"/>
          <p:nvPr/>
        </p:nvPicPr>
        <p:blipFill>
          <a:blip r:embed="rId3">
            <a:alphaModFix/>
          </a:blip>
          <a:stretch>
            <a:fillRect/>
          </a:stretch>
        </p:blipFill>
        <p:spPr>
          <a:xfrm>
            <a:off x="910212" y="0"/>
            <a:ext cx="7323574" cy="51434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Installation</a:t>
            </a:r>
            <a:endParaRPr/>
          </a:p>
        </p:txBody>
      </p:sp>
      <p:sp>
        <p:nvSpPr>
          <p:cNvPr id="509" name="Google Shape;509;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Install Minikube and Kubectl</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3"/>
              </a:rPr>
              <a:t>https://github.com/arjunachari12/install-jenkins-container/blob/main/kubernetes.md</a:t>
            </a:r>
            <a:r>
              <a:rPr lang="en"/>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Pods lifecycle</a:t>
            </a:r>
            <a:endParaRPr/>
          </a:p>
        </p:txBody>
      </p:sp>
      <p:pic>
        <p:nvPicPr>
          <p:cNvPr id="515" name="Google Shape;515;p91"/>
          <p:cNvPicPr preferRelativeResize="0"/>
          <p:nvPr/>
        </p:nvPicPr>
        <p:blipFill>
          <a:blip r:embed="rId3">
            <a:alphaModFix/>
          </a:blip>
          <a:stretch>
            <a:fillRect/>
          </a:stretch>
        </p:blipFill>
        <p:spPr>
          <a:xfrm>
            <a:off x="439525" y="1232925"/>
            <a:ext cx="5652551" cy="3510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521" name="Google Shape;521;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a:t>
            </a:r>
            <a:endParaRPr/>
          </a:p>
          <a:p>
            <a:pPr indent="457200" lvl="0" marL="0" rtl="0" algn="l">
              <a:spcBef>
                <a:spcPts val="1200"/>
              </a:spcBef>
              <a:spcAft>
                <a:spcPts val="1200"/>
              </a:spcAft>
              <a:buNone/>
            </a:pPr>
            <a:r>
              <a:rPr lang="en"/>
              <a:t>kubectl delete pod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 Run multiple images as pod</a:t>
            </a:r>
            <a:endParaRPr/>
          </a:p>
        </p:txBody>
      </p:sp>
      <p:sp>
        <p:nvSpPr>
          <p:cNvPr id="527" name="Google Shape;527;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https://github.com/arjunachari12/k8s-learn/blob/main/pod2.yml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pod2.yml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pod1</a:t>
            </a:r>
            <a:endParaRPr/>
          </a:p>
          <a:p>
            <a:pPr indent="457200" lvl="0" marL="0" rtl="0" algn="l">
              <a:spcBef>
                <a:spcPts val="1200"/>
              </a:spcBef>
              <a:spcAft>
                <a:spcPts val="1200"/>
              </a:spcAft>
              <a:buNone/>
            </a:pPr>
            <a:r>
              <a:rPr lang="en"/>
              <a:t>kubectl delete pod pod1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33" name="Google Shape;533;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4" name="Google Shape;534;p94"/>
          <p:cNvPicPr preferRelativeResize="0"/>
          <p:nvPr/>
        </p:nvPicPr>
        <p:blipFill>
          <a:blip r:embed="rId3">
            <a:alphaModFix/>
          </a:blip>
          <a:stretch>
            <a:fillRect/>
          </a:stretch>
        </p:blipFill>
        <p:spPr>
          <a:xfrm>
            <a:off x="0" y="153690"/>
            <a:ext cx="9144000" cy="48361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0" name="Google Shape;540;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1" name="Google Shape;541;p95"/>
          <p:cNvPicPr preferRelativeResize="0"/>
          <p:nvPr/>
        </p:nvPicPr>
        <p:blipFill>
          <a:blip r:embed="rId3">
            <a:alphaModFix/>
          </a:blip>
          <a:stretch>
            <a:fillRect/>
          </a:stretch>
        </p:blipFill>
        <p:spPr>
          <a:xfrm>
            <a:off x="0" y="153427"/>
            <a:ext cx="9143999" cy="483664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7" name="Google Shape;547;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48" name="Google Shape;548;p96"/>
          <p:cNvPicPr preferRelativeResize="0"/>
          <p:nvPr/>
        </p:nvPicPr>
        <p:blipFill>
          <a:blip r:embed="rId3">
            <a:alphaModFix/>
          </a:blip>
          <a:stretch>
            <a:fillRect/>
          </a:stretch>
        </p:blipFill>
        <p:spPr>
          <a:xfrm>
            <a:off x="38669" y="0"/>
            <a:ext cx="9066661" cy="514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4" name="Google Shape;554;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5" name="Google Shape;555;p97"/>
          <p:cNvPicPr preferRelativeResize="0"/>
          <p:nvPr/>
        </p:nvPicPr>
        <p:blipFill>
          <a:blip r:embed="rId3">
            <a:alphaModFix/>
          </a:blip>
          <a:stretch>
            <a:fillRect/>
          </a:stretch>
        </p:blipFill>
        <p:spPr>
          <a:xfrm>
            <a:off x="0" y="42848"/>
            <a:ext cx="9144001" cy="505780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1" name="Google Shape;561;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2" name="Google Shape;562;p98"/>
          <p:cNvPicPr preferRelativeResize="0"/>
          <p:nvPr/>
        </p:nvPicPr>
        <p:blipFill>
          <a:blip r:embed="rId3">
            <a:alphaModFix/>
          </a:blip>
          <a:stretch>
            <a:fillRect/>
          </a:stretch>
        </p:blipFill>
        <p:spPr>
          <a:xfrm>
            <a:off x="0" y="123282"/>
            <a:ext cx="9143999" cy="48969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DevOps</a:t>
            </a:r>
            <a:endParaRPr/>
          </a:p>
        </p:txBody>
      </p:sp>
      <p:sp>
        <p:nvSpPr>
          <p:cNvPr id="176" name="Google Shape;17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Continuous Delivery (CD): Extends CI by automatically deploying code changes to a production-like environment after passing tests. This ensures that software can be released reliably at any time.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Infrastructure as Code (IaC): Managing and provisioning computing infrastructure through machine-readable definition files, rather than physical hardware configuration or interactive configuration tools. Tools like Terraform and AWS CloudFormation are often used.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Version Control: Using tools like Git to manage code changes and track the history of software development, enabling multiple developers to collaborate on the same project.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99"/>
          <p:cNvPicPr preferRelativeResize="0"/>
          <p:nvPr/>
        </p:nvPicPr>
        <p:blipFill rotWithShape="1">
          <a:blip r:embed="rId3">
            <a:alphaModFix/>
          </a:blip>
          <a:srcRect b="11627" l="0" r="0" t="11627"/>
          <a:stretch/>
        </p:blipFill>
        <p:spPr>
          <a:xfrm>
            <a:off x="5668450" y="955450"/>
            <a:ext cx="2384200" cy="3232600"/>
          </a:xfrm>
          <a:prstGeom prst="rect">
            <a:avLst/>
          </a:prstGeom>
          <a:noFill/>
          <a:ln cap="flat" cmpd="dbl" w="76200">
            <a:solidFill>
              <a:schemeClr val="lt1"/>
            </a:solidFill>
            <a:prstDash val="solid"/>
            <a:miter lim="8000"/>
            <a:headEnd len="sm" w="sm" type="none"/>
            <a:tailEnd len="sm" w="sm" type="none"/>
          </a:ln>
        </p:spPr>
      </p:pic>
      <p:sp>
        <p:nvSpPr>
          <p:cNvPr id="568" name="Google Shape;568;p99"/>
          <p:cNvSpPr txBox="1"/>
          <p:nvPr>
            <p:ph type="title"/>
          </p:nvPr>
        </p:nvSpPr>
        <p:spPr>
          <a:xfrm>
            <a:off x="291875" y="406900"/>
            <a:ext cx="3978000" cy="1388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ReplicaSet</a:t>
            </a:r>
            <a:endParaRPr/>
          </a:p>
        </p:txBody>
      </p:sp>
      <p:sp>
        <p:nvSpPr>
          <p:cNvPr id="569" name="Google Shape;569;p99"/>
          <p:cNvSpPr txBox="1"/>
          <p:nvPr>
            <p:ph idx="1" type="body"/>
          </p:nvPr>
        </p:nvSpPr>
        <p:spPr>
          <a:xfrm>
            <a:off x="291950" y="1854951"/>
            <a:ext cx="3978000" cy="2577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a:t>Generated ReplicaSet from Deployment spec.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Replicaset</a:t>
            </a:r>
            <a:endParaRPr/>
          </a:p>
        </p:txBody>
      </p:sp>
      <p:sp>
        <p:nvSpPr>
          <p:cNvPr id="575" name="Google Shape;575;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create -f helloworld_replicaset.yaml</a:t>
            </a:r>
            <a:endParaRPr/>
          </a:p>
          <a:p>
            <a:pPr indent="0" lvl="0" marL="0" rtl="0" algn="l">
              <a:spcBef>
                <a:spcPts val="1200"/>
              </a:spcBef>
              <a:spcAft>
                <a:spcPts val="0"/>
              </a:spcAft>
              <a:buNone/>
            </a:pPr>
            <a:r>
              <a:rPr lang="en"/>
              <a:t>kubectl get rs</a:t>
            </a:r>
            <a:endParaRPr/>
          </a:p>
          <a:p>
            <a:pPr indent="0" lvl="0" marL="0" rtl="0" algn="l">
              <a:spcBef>
                <a:spcPts val="1200"/>
              </a:spcBef>
              <a:spcAft>
                <a:spcPts val="0"/>
              </a:spcAft>
              <a:buNone/>
            </a:pPr>
            <a:r>
              <a:rPr lang="en"/>
              <a:t>kubectl autoscale rs helloworld-controller --max=5</a:t>
            </a:r>
            <a:endParaRPr/>
          </a:p>
          <a:p>
            <a:pPr indent="0" lvl="0" marL="0" rtl="0" algn="l">
              <a:spcBef>
                <a:spcPts val="1200"/>
              </a:spcBef>
              <a:spcAft>
                <a:spcPts val="0"/>
              </a:spcAft>
              <a:buNone/>
            </a:pPr>
            <a:r>
              <a:rPr lang="en"/>
              <a:t>kubectl delete rs helloworld-controller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kubectl edit pods helloworld-controller-9jlsq</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1" name="Google Shape;581;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2" name="Google Shape;582;p101"/>
          <p:cNvPicPr preferRelativeResize="0"/>
          <p:nvPr/>
        </p:nvPicPr>
        <p:blipFill>
          <a:blip r:embed="rId3">
            <a:alphaModFix/>
          </a:blip>
          <a:stretch>
            <a:fillRect/>
          </a:stretch>
        </p:blipFill>
        <p:spPr>
          <a:xfrm>
            <a:off x="18143" y="0"/>
            <a:ext cx="9107713" cy="514349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8" name="Google Shape;588;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9" name="Google Shape;589;p102"/>
          <p:cNvPicPr preferRelativeResize="0"/>
          <p:nvPr/>
        </p:nvPicPr>
        <p:blipFill>
          <a:blip r:embed="rId3">
            <a:alphaModFix/>
          </a:blip>
          <a:stretch>
            <a:fillRect/>
          </a:stretch>
        </p:blipFill>
        <p:spPr>
          <a:xfrm>
            <a:off x="0" y="132435"/>
            <a:ext cx="9143999" cy="487863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95" name="Google Shape;595;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6" name="Google Shape;596;p103"/>
          <p:cNvPicPr preferRelativeResize="0"/>
          <p:nvPr/>
        </p:nvPicPr>
        <p:blipFill>
          <a:blip r:embed="rId3">
            <a:alphaModFix/>
          </a:blip>
          <a:stretch>
            <a:fillRect/>
          </a:stretch>
        </p:blipFill>
        <p:spPr>
          <a:xfrm>
            <a:off x="0" y="667517"/>
            <a:ext cx="9144000" cy="380846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2" name="Google Shape;602;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3" name="Google Shape;603;p104"/>
          <p:cNvPicPr preferRelativeResize="0"/>
          <p:nvPr/>
        </p:nvPicPr>
        <p:blipFill>
          <a:blip r:embed="rId3">
            <a:alphaModFix/>
          </a:blip>
          <a:stretch>
            <a:fillRect/>
          </a:stretch>
        </p:blipFill>
        <p:spPr>
          <a:xfrm>
            <a:off x="0" y="209933"/>
            <a:ext cx="9144000" cy="472363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Run image as pod</a:t>
            </a:r>
            <a:endParaRPr/>
          </a:p>
        </p:txBody>
      </p:sp>
      <p:sp>
        <p:nvSpPr>
          <p:cNvPr id="609" name="Google Shape;609;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https://github.com/arjunachari12/k8s-learn/blob/main/pod3.yml</a:t>
            </a:r>
            <a:r>
              <a:rPr lang="en"/>
              <a:t> </a:t>
            </a:r>
            <a:endParaRPr/>
          </a:p>
          <a:p>
            <a:pPr indent="0" lvl="0" marL="0" rtl="0" algn="l">
              <a:spcBef>
                <a:spcPts val="1200"/>
              </a:spcBef>
              <a:spcAft>
                <a:spcPts val="0"/>
              </a:spcAft>
              <a:buNone/>
            </a:pPr>
            <a:r>
              <a:rPr lang="en"/>
              <a:t>Step 3: Execute pod.yml file using below command</a:t>
            </a:r>
            <a:endParaRPr/>
          </a:p>
          <a:p>
            <a:pPr indent="0" lvl="0" marL="0" rtl="0" algn="l">
              <a:spcBef>
                <a:spcPts val="1200"/>
              </a:spcBef>
              <a:spcAft>
                <a:spcPts val="0"/>
              </a:spcAft>
              <a:buNone/>
            </a:pPr>
            <a:r>
              <a:rPr lang="en"/>
              <a:t>	kubectl create -f pod3.yml</a:t>
            </a:r>
            <a:endParaRPr/>
          </a:p>
          <a:p>
            <a:pPr indent="0" lvl="0" marL="0" rtl="0" algn="l">
              <a:spcBef>
                <a:spcPts val="1200"/>
              </a:spcBef>
              <a:spcAft>
                <a:spcPts val="0"/>
              </a:spcAft>
              <a:buNone/>
            </a:pPr>
            <a:r>
              <a:rPr lang="en"/>
              <a:t>Step 4: You should see pod created message</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1200"/>
              </a:spcAft>
              <a:buNone/>
            </a:pPr>
            <a:r>
              <a:rPr lang="en"/>
              <a:t>kubeclt describe pod pod3</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615" name="Google Shape;615;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1: Open VS code and create new folder </a:t>
            </a:r>
            <a:endParaRPr/>
          </a:p>
          <a:p>
            <a:pPr indent="0" lvl="0" marL="0" rtl="0" algn="l">
              <a:spcBef>
                <a:spcPts val="1200"/>
              </a:spcBef>
              <a:spcAft>
                <a:spcPts val="0"/>
              </a:spcAft>
              <a:buNone/>
            </a:pPr>
            <a:r>
              <a:rPr lang="en"/>
              <a:t>Step 2 : write manifest file pod3-service.yml, copy code from below link</a:t>
            </a:r>
            <a:endParaRPr/>
          </a:p>
          <a:p>
            <a:pPr indent="457200" lvl="0" marL="0" rtl="0" algn="l">
              <a:spcBef>
                <a:spcPts val="1200"/>
              </a:spcBef>
              <a:spcAft>
                <a:spcPts val="0"/>
              </a:spcAft>
              <a:buNone/>
            </a:pPr>
            <a:r>
              <a:rPr lang="en" u="sng">
                <a:solidFill>
                  <a:schemeClr val="hlink"/>
                </a:solidFill>
                <a:hlinkClick r:id="rId3"/>
              </a:rPr>
              <a:t>https://github.com/arjunachari12/k8s-learn/blob/main/pod3-service.yml</a:t>
            </a:r>
            <a:r>
              <a:rPr lang="en"/>
              <a:t> </a:t>
            </a:r>
            <a:endParaRPr/>
          </a:p>
          <a:p>
            <a:pPr indent="0" lvl="0" marL="0" rtl="0" algn="l">
              <a:spcBef>
                <a:spcPts val="1200"/>
              </a:spcBef>
              <a:spcAft>
                <a:spcPts val="0"/>
              </a:spcAft>
              <a:buNone/>
            </a:pPr>
            <a:r>
              <a:rPr lang="en"/>
              <a:t>Step 3: Execute pod3-service.yml file using below command</a:t>
            </a:r>
            <a:endParaRPr/>
          </a:p>
          <a:p>
            <a:pPr indent="0" lvl="0" marL="0" rtl="0" algn="l">
              <a:spcBef>
                <a:spcPts val="1200"/>
              </a:spcBef>
              <a:spcAft>
                <a:spcPts val="0"/>
              </a:spcAft>
              <a:buNone/>
            </a:pPr>
            <a:r>
              <a:rPr lang="en"/>
              <a:t>	kubectl create -f pod3-service.yml</a:t>
            </a:r>
            <a:endParaRPr/>
          </a:p>
          <a:p>
            <a:pPr indent="0" lvl="0" marL="0" rtl="0" algn="l">
              <a:spcBef>
                <a:spcPts val="1200"/>
              </a:spcBef>
              <a:spcAft>
                <a:spcPts val="1200"/>
              </a:spcAft>
              <a:buNone/>
            </a:pPr>
            <a:r>
              <a:rPr lang="en"/>
              <a:t>Step 4: You should see pod created message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Expose pod as Service</a:t>
            </a:r>
            <a:endParaRPr/>
          </a:p>
        </p:txBody>
      </p:sp>
      <p:sp>
        <p:nvSpPr>
          <p:cNvPr id="621" name="Google Shape;621;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Hands-on steps:</a:t>
            </a:r>
            <a:endParaRPr/>
          </a:p>
          <a:p>
            <a:pPr indent="0" lvl="0" marL="0" rtl="0" algn="l">
              <a:spcBef>
                <a:spcPts val="1200"/>
              </a:spcBef>
              <a:spcAft>
                <a:spcPts val="0"/>
              </a:spcAft>
              <a:buNone/>
            </a:pPr>
            <a:r>
              <a:rPr lang="en"/>
              <a:t>Step 5: run below commands</a:t>
            </a:r>
            <a:endParaRPr/>
          </a:p>
          <a:p>
            <a:pPr indent="0" lvl="0" marL="0" rtl="0" algn="l">
              <a:spcBef>
                <a:spcPts val="1200"/>
              </a:spcBef>
              <a:spcAft>
                <a:spcPts val="0"/>
              </a:spcAft>
              <a:buNone/>
            </a:pPr>
            <a:r>
              <a:rPr lang="en"/>
              <a:t>	kubectl get pod</a:t>
            </a:r>
            <a:endParaRPr/>
          </a:p>
          <a:p>
            <a:pPr indent="457200" lvl="0" marL="0" rtl="0" algn="l">
              <a:spcBef>
                <a:spcPts val="1200"/>
              </a:spcBef>
              <a:spcAft>
                <a:spcPts val="0"/>
              </a:spcAft>
              <a:buNone/>
            </a:pPr>
            <a:r>
              <a:rPr lang="en"/>
              <a:t>kubeclt describe pod pod3</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0"/>
              </a:spcAft>
              <a:buNone/>
            </a:pPr>
            <a:r>
              <a:rPr lang="en"/>
              <a:t>minikube service helloworld-service --url</a:t>
            </a:r>
            <a:endParaRPr/>
          </a:p>
          <a:p>
            <a:pPr indent="457200" lvl="0" marL="0" rtl="0" algn="l">
              <a:spcBef>
                <a:spcPts val="1200"/>
              </a:spcBef>
              <a:spcAft>
                <a:spcPts val="0"/>
              </a:spcAft>
              <a:buNone/>
            </a:pPr>
            <a:r>
              <a:rPr lang="en"/>
              <a:t>kubectl describe svc helloworld-service</a:t>
            </a:r>
            <a:endParaRPr/>
          </a:p>
          <a:p>
            <a:pPr indent="457200" lvl="0" marL="0" rtl="0" algn="l">
              <a:spcBef>
                <a:spcPts val="1200"/>
              </a:spcBef>
              <a:spcAft>
                <a:spcPts val="0"/>
              </a:spcAft>
              <a:buNone/>
            </a:pPr>
            <a:r>
              <a:rPr lang="en"/>
              <a:t>kubectl describe svc </a:t>
            </a:r>
            <a:endParaRPr/>
          </a:p>
          <a:p>
            <a:pPr indent="457200" lvl="0" marL="0" rtl="0" algn="l">
              <a:spcBef>
                <a:spcPts val="1200"/>
              </a:spcBef>
              <a:spcAft>
                <a:spcPts val="0"/>
              </a:spcAft>
              <a:buNone/>
            </a:pPr>
            <a:r>
              <a:rPr lang="en"/>
              <a:t>Kubectl get svc</a:t>
            </a:r>
            <a:endParaRPr/>
          </a:p>
          <a:p>
            <a:pPr indent="457200" lvl="0" marL="0" rtl="0" algn="l">
              <a:spcBef>
                <a:spcPts val="1200"/>
              </a:spcBef>
              <a:spcAft>
                <a:spcPts val="1200"/>
              </a:spcAft>
              <a:buNone/>
            </a:pPr>
            <a:r>
              <a:rPr lang="en"/>
              <a:t>kubectl delete svc helloworld-nodeport-service.yml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8"/>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27" name="Google Shape;627;p108"/>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628" name="Google Shape;628;p108"/>
          <p:cNvPicPr preferRelativeResize="0"/>
          <p:nvPr/>
        </p:nvPicPr>
        <p:blipFill>
          <a:blip r:embed="rId3">
            <a:alphaModFix/>
          </a:blip>
          <a:stretch>
            <a:fillRect/>
          </a:stretch>
        </p:blipFill>
        <p:spPr>
          <a:xfrm>
            <a:off x="0" y="3977"/>
            <a:ext cx="9143999" cy="51355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DevOps</a:t>
            </a:r>
            <a:endParaRPr/>
          </a:p>
        </p:txBody>
      </p:sp>
      <p:sp>
        <p:nvSpPr>
          <p:cNvPr id="182" name="Google Shape;182;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Monitoring and Logging: Continuous monitoring and logging of applications and infrastructure to gather insights and improve performance. Tools like Prometheus, Grafana, ELK Stack, and AWS CloudWatch are common in this area.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Automation: Automating repetitive tasks such as code testing, integration, deployment, and infrastructure provisioning to increase efficiency and reduce the potential for human error.</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Security (DevSecOps): Integrating security practices within the DevOps process to ensure that security is considered at every stage of the software development lifecycle.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9"/>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34" name="Google Shape;634;p109"/>
          <p:cNvSpPr txBox="1"/>
          <p:nvPr>
            <p:ph idx="1" type="body"/>
          </p:nvPr>
        </p:nvSpPr>
        <p:spPr>
          <a:xfrm>
            <a:off x="4620575" y="653325"/>
            <a:ext cx="42117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t/>
            </a:r>
            <a:endParaRPr/>
          </a:p>
        </p:txBody>
      </p:sp>
      <p:pic>
        <p:nvPicPr>
          <p:cNvPr id="635" name="Google Shape;635;p109"/>
          <p:cNvPicPr preferRelativeResize="0"/>
          <p:nvPr/>
        </p:nvPicPr>
        <p:blipFill>
          <a:blip r:embed="rId3">
            <a:alphaModFix/>
          </a:blip>
          <a:stretch>
            <a:fillRect/>
          </a:stretch>
        </p:blipFill>
        <p:spPr>
          <a:xfrm>
            <a:off x="0" y="128801"/>
            <a:ext cx="9144000" cy="48858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10"/>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641" name="Google Shape;641;p110"/>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Create a file called helloworld-deployment.yaml</a:t>
            </a:r>
            <a:endParaRPr/>
          </a:p>
          <a:p>
            <a:pPr indent="0" lvl="0" marL="0" rtl="0" algn="l">
              <a:spcBef>
                <a:spcPts val="1600"/>
              </a:spcBef>
              <a:spcAft>
                <a:spcPts val="0"/>
              </a:spcAft>
              <a:buNone/>
            </a:pPr>
            <a:r>
              <a:rPr lang="en"/>
              <a:t>Copy content from </a:t>
            </a:r>
            <a:r>
              <a:rPr lang="en" u="sng">
                <a:solidFill>
                  <a:schemeClr val="hlink"/>
                </a:solidFill>
                <a:hlinkClick r:id="rId3"/>
              </a:rPr>
              <a:t>https://github.com/arjunachari12/k8s-learn/blob/main/helloworld-deployment.yml</a:t>
            </a:r>
            <a:r>
              <a:rPr lang="en"/>
              <a:t> </a:t>
            </a:r>
            <a:endParaRPr/>
          </a:p>
          <a:p>
            <a:pPr indent="0" lvl="0" marL="0" rtl="0" algn="l">
              <a:spcBef>
                <a:spcPts val="1600"/>
              </a:spcBef>
              <a:spcAft>
                <a:spcPts val="0"/>
              </a:spcAft>
              <a:buNone/>
            </a:pPr>
            <a:r>
              <a:rPr lang="en"/>
              <a:t>kubectl create -f helloworld-deployment.yaml</a:t>
            </a:r>
            <a:endParaRPr/>
          </a:p>
          <a:p>
            <a:pPr indent="0" lvl="0" marL="0" rtl="0" algn="l">
              <a:spcBef>
                <a:spcPts val="1600"/>
              </a:spcBef>
              <a:spcAft>
                <a:spcPts val="0"/>
              </a:spcAft>
              <a:buNone/>
            </a:pPr>
            <a:r>
              <a:rPr lang="en"/>
              <a:t>kubectl get deployments</a:t>
            </a:r>
            <a:endParaRPr/>
          </a:p>
          <a:p>
            <a:pPr indent="0" lvl="0" marL="0" rtl="0" algn="l">
              <a:spcBef>
                <a:spcPts val="1600"/>
              </a:spcBef>
              <a:spcAft>
                <a:spcPts val="0"/>
              </a:spcAft>
              <a:buNone/>
            </a:pPr>
            <a:r>
              <a:rPr lang="en"/>
              <a:t>kubectl get rs</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get pods --show-labels</a:t>
            </a:r>
            <a:endParaRPr/>
          </a:p>
          <a:p>
            <a:pPr indent="0" lvl="0" marL="0" rtl="0" algn="l">
              <a:spcBef>
                <a:spcPts val="1600"/>
              </a:spcBef>
              <a:spcAft>
                <a:spcPts val="1600"/>
              </a:spcAft>
              <a:buNone/>
            </a:pPr>
            <a:r>
              <a:rPr lang="en"/>
              <a:t>kubectl rollout status deployment/helloworld-deployment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11"/>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647" name="Google Shape;647;p111"/>
          <p:cNvSpPr txBox="1"/>
          <p:nvPr>
            <p:ph idx="1" type="body"/>
          </p:nvPr>
        </p:nvSpPr>
        <p:spPr>
          <a:xfrm>
            <a:off x="291975" y="1301375"/>
            <a:ext cx="8359200" cy="356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Created new version of docker image and uploaded in docker hub</a:t>
            </a:r>
            <a:endParaRPr/>
          </a:p>
          <a:p>
            <a:pPr indent="0" lvl="0" marL="0" rtl="0" algn="l">
              <a:spcBef>
                <a:spcPts val="1600"/>
              </a:spcBef>
              <a:spcAft>
                <a:spcPts val="0"/>
              </a:spcAft>
              <a:buNone/>
            </a:pPr>
            <a:r>
              <a:rPr lang="en"/>
              <a:t>kubectl expose deployment helloworld-deployment --type=NodePort</a:t>
            </a:r>
            <a:endParaRPr/>
          </a:p>
          <a:p>
            <a:pPr indent="0" lvl="0" marL="0" rtl="0" algn="l">
              <a:spcBef>
                <a:spcPts val="1600"/>
              </a:spcBef>
              <a:spcAft>
                <a:spcPts val="0"/>
              </a:spcAft>
              <a:buNone/>
            </a:pPr>
            <a:r>
              <a:rPr lang="en"/>
              <a:t>kubectl get svc</a:t>
            </a:r>
            <a:endParaRPr/>
          </a:p>
          <a:p>
            <a:pPr indent="0" lvl="0" marL="0" rtl="0" algn="l">
              <a:spcBef>
                <a:spcPts val="1600"/>
              </a:spcBef>
              <a:spcAft>
                <a:spcPts val="0"/>
              </a:spcAft>
              <a:buNone/>
            </a:pPr>
            <a:r>
              <a:rPr lang="en"/>
              <a:t>minikube service helloworld-deployment --url</a:t>
            </a:r>
            <a:endParaRPr/>
          </a:p>
          <a:p>
            <a:pPr indent="0" lvl="0" marL="0" rtl="0" algn="l">
              <a:spcBef>
                <a:spcPts val="1600"/>
              </a:spcBef>
              <a:spcAft>
                <a:spcPts val="0"/>
              </a:spcAft>
              <a:buNone/>
            </a:pPr>
            <a:r>
              <a:rPr lang="en"/>
              <a:t>Curl url</a:t>
            </a:r>
            <a:endParaRPr/>
          </a:p>
          <a:p>
            <a:pPr indent="0" lvl="0" marL="0" rtl="0" algn="l">
              <a:spcBef>
                <a:spcPts val="1600"/>
              </a:spcBef>
              <a:spcAft>
                <a:spcPts val="0"/>
              </a:spcAft>
              <a:buNone/>
            </a:pPr>
            <a:r>
              <a:rPr lang="en"/>
              <a:t>kubectl set image deployment/helloworld-deployment k8s-demo=arjunachari12/k8s-demo:2</a:t>
            </a:r>
            <a:endParaRPr/>
          </a:p>
          <a:p>
            <a:pPr indent="0" lvl="0" marL="0" rtl="0" algn="l">
              <a:spcBef>
                <a:spcPts val="1600"/>
              </a:spcBef>
              <a:spcAft>
                <a:spcPts val="0"/>
              </a:spcAft>
              <a:buNone/>
            </a:pPr>
            <a:r>
              <a:rPr lang="en"/>
              <a:t>see</a:t>
            </a:r>
            <a:endParaRPr/>
          </a:p>
          <a:p>
            <a:pPr indent="0" lvl="0" marL="0" rtl="0" algn="l">
              <a:spcBef>
                <a:spcPts val="1600"/>
              </a:spcBef>
              <a:spcAft>
                <a:spcPts val="0"/>
              </a:spcAft>
              <a:buNone/>
            </a:pPr>
            <a:r>
              <a:rPr lang="en"/>
              <a:t>Curl to see new version</a:t>
            </a:r>
            <a:endParaRPr/>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2"/>
          <p:cNvSpPr txBox="1"/>
          <p:nvPr>
            <p:ph type="title"/>
          </p:nvPr>
        </p:nvSpPr>
        <p:spPr>
          <a:xfrm>
            <a:off x="291875" y="406900"/>
            <a:ext cx="8359200" cy="64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commands</a:t>
            </a:r>
            <a:endParaRPr/>
          </a:p>
        </p:txBody>
      </p:sp>
      <p:sp>
        <p:nvSpPr>
          <p:cNvPr id="653" name="Google Shape;653;p112"/>
          <p:cNvSpPr txBox="1"/>
          <p:nvPr>
            <p:ph idx="1" type="body"/>
          </p:nvPr>
        </p:nvSpPr>
        <p:spPr>
          <a:xfrm>
            <a:off x="291975" y="1301375"/>
            <a:ext cx="8359200" cy="356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kubectl get pods</a:t>
            </a:r>
            <a:endParaRPr/>
          </a:p>
          <a:p>
            <a:pPr indent="0" lvl="0" marL="0" rtl="0" algn="l">
              <a:spcBef>
                <a:spcPts val="1600"/>
              </a:spcBef>
              <a:spcAft>
                <a:spcPts val="0"/>
              </a:spcAft>
              <a:buNone/>
            </a:pPr>
            <a:r>
              <a:rPr lang="en"/>
              <a:t>kubectl rollout history deployment/helloworld-deployment</a:t>
            </a:r>
            <a:endParaRPr/>
          </a:p>
          <a:p>
            <a:pPr indent="0" lvl="0" marL="0" rtl="0" algn="l">
              <a:spcBef>
                <a:spcPts val="1600"/>
              </a:spcBef>
              <a:spcAft>
                <a:spcPts val="0"/>
              </a:spcAft>
              <a:buNone/>
            </a:pPr>
            <a:r>
              <a:rPr lang="en"/>
              <a:t>kubectl get pods</a:t>
            </a:r>
            <a:endParaRPr/>
          </a:p>
          <a:p>
            <a:pPr indent="0" lvl="0" marL="0" rtl="0" algn="l">
              <a:spcBef>
                <a:spcPts val="1600"/>
              </a:spcBef>
              <a:spcAft>
                <a:spcPts val="0"/>
              </a:spcAft>
              <a:buNone/>
            </a:pPr>
            <a:r>
              <a:rPr lang="en"/>
              <a:t>kubectl rollout undo deployment/helloworld-deployment</a:t>
            </a:r>
            <a:endParaRPr/>
          </a:p>
          <a:p>
            <a:pPr indent="0" lvl="0" marL="0" rtl="0" algn="l">
              <a:spcBef>
                <a:spcPts val="1600"/>
              </a:spcBef>
              <a:spcAft>
                <a:spcPts val="0"/>
              </a:spcAft>
              <a:buNone/>
            </a:pPr>
            <a:r>
              <a:rPr lang="en"/>
              <a:t>Curl again</a:t>
            </a:r>
            <a:br>
              <a:rPr lang="en"/>
            </a:br>
            <a:r>
              <a:rPr lang="en"/>
              <a:t>#modify history count</a:t>
            </a:r>
            <a:endParaRPr/>
          </a:p>
          <a:p>
            <a:pPr indent="0" lvl="0" marL="0" rtl="0" algn="l">
              <a:spcBef>
                <a:spcPts val="1600"/>
              </a:spcBef>
              <a:spcAft>
                <a:spcPts val="1600"/>
              </a:spcAft>
              <a:buNone/>
            </a:pPr>
            <a:r>
              <a:rPr lang="en"/>
              <a:t>kubectl edit deployment/helloworld-deployment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7" name="Shape 657"/>
        <p:cNvGrpSpPr/>
        <p:nvPr/>
      </p:nvGrpSpPr>
      <p:grpSpPr>
        <a:xfrm>
          <a:off x="0" y="0"/>
          <a:ext cx="0" cy="0"/>
          <a:chOff x="0" y="0"/>
          <a:chExt cx="0" cy="0"/>
        </a:xfrm>
      </p:grpSpPr>
      <p:sp>
        <p:nvSpPr>
          <p:cNvPr id="658" name="Google Shape;658;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Jenkins?</a:t>
            </a:r>
            <a:endParaRPr/>
          </a:p>
        </p:txBody>
      </p:sp>
      <p:sp>
        <p:nvSpPr>
          <p:cNvPr id="659" name="Google Shape;659;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t>Jenkins is a self-contained, open source automation server which can be used to automate all sorts of tasks related to building, testing, and delivering or deploying software.</a:t>
            </a:r>
            <a:endParaRPr/>
          </a:p>
          <a:p>
            <a:pPr indent="0" lvl="0" marL="0" marR="0" rtl="0" algn="l">
              <a:lnSpc>
                <a:spcPct val="115000"/>
              </a:lnSpc>
              <a:spcBef>
                <a:spcPts val="1200"/>
              </a:spcBef>
              <a:spcAft>
                <a:spcPts val="0"/>
              </a:spcAft>
              <a:buNone/>
            </a:pPr>
            <a:r>
              <a:rPr lang="en"/>
              <a:t>Jenkins can be installed through native system packages, Docker, or even run standalone by any machine w bith a Java Runtime Environment (JRE) installed</a:t>
            </a:r>
            <a:endParaRPr sz="2000">
              <a:solidFill>
                <a:schemeClr val="dk1"/>
              </a:solidFill>
              <a:highlight>
                <a:schemeClr val="lt1"/>
              </a:highlight>
              <a:latin typeface="Roboto"/>
              <a:ea typeface="Roboto"/>
              <a:cs typeface="Roboto"/>
              <a:sym typeface="Roboto"/>
            </a:endParaRPr>
          </a:p>
          <a:p>
            <a:pPr indent="0" lvl="0" marL="0" rtl="0" algn="l">
              <a:spcBef>
                <a:spcPts val="1200"/>
              </a:spcBef>
              <a:spcAft>
                <a:spcPts val="1200"/>
              </a:spcAft>
              <a:buNone/>
            </a:pPr>
            <a:r>
              <a:t/>
            </a:r>
            <a:endParaRPr sz="2600">
              <a:solidFill>
                <a:schemeClr val="dk1"/>
              </a:solidFill>
              <a:highlight>
                <a:schemeClr val="lt1"/>
              </a:high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sp>
        <p:nvSpPr>
          <p:cNvPr id="664" name="Google Shape;664;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Install Jenkins</a:t>
            </a:r>
            <a:endParaRPr/>
          </a:p>
        </p:txBody>
      </p:sp>
      <p:sp>
        <p:nvSpPr>
          <p:cNvPr id="665" name="Google Shape;665;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Install Docker</a:t>
            </a:r>
            <a:endParaRPr/>
          </a:p>
          <a:p>
            <a:pPr indent="0" lvl="0" marL="0" rtl="0" algn="l">
              <a:spcBef>
                <a:spcPts val="120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https://github.com/arjunachari12/install-jenkins-container/blob/main/install-docker.md</a:t>
            </a:r>
            <a:endParaRPr/>
          </a:p>
          <a:p>
            <a:pPr indent="0" lvl="0" marL="0" rtl="0" algn="l">
              <a:spcBef>
                <a:spcPts val="1200"/>
              </a:spcBef>
              <a:spcAft>
                <a:spcPts val="0"/>
              </a:spcAft>
              <a:buClr>
                <a:schemeClr val="dk1"/>
              </a:buClr>
              <a:buSzPts val="1100"/>
              <a:buFont typeface="Arial"/>
              <a:buNone/>
            </a:pPr>
            <a:r>
              <a:rPr lang="en"/>
              <a:t>Install Jenkins</a:t>
            </a:r>
            <a:endParaRPr/>
          </a:p>
          <a:p>
            <a:pPr indent="0" lvl="0" marL="0" rtl="0" algn="l">
              <a:spcBef>
                <a:spcPts val="1200"/>
              </a:spcBef>
              <a:spcAft>
                <a:spcPts val="0"/>
              </a:spcAft>
              <a:buClr>
                <a:schemeClr val="dk1"/>
              </a:buClr>
              <a:buSzPts val="1100"/>
              <a:buFont typeface="Arial"/>
              <a:buNone/>
            </a:pPr>
            <a:r>
              <a:rPr lang="en" u="sng">
                <a:solidFill>
                  <a:schemeClr val="hlink"/>
                </a:solidFill>
                <a:hlinkClick r:id="rId4"/>
              </a:rPr>
              <a:t>https://github.com/arjunachari12/install-jenkins-container/blob/main/jenkins.md</a:t>
            </a:r>
            <a:r>
              <a:rPr lang="en"/>
              <a:t> </a:t>
            </a:r>
            <a:endParaRPr/>
          </a:p>
          <a:p>
            <a:pPr indent="0" lvl="0" marL="0" rtl="0" algn="l">
              <a:spcBef>
                <a:spcPts val="1200"/>
              </a:spcBef>
              <a:spcAft>
                <a:spcPts val="0"/>
              </a:spcAft>
              <a:buNone/>
            </a:pPr>
            <a:r>
              <a:rPr lang="en"/>
              <a:t>Official link</a:t>
            </a:r>
            <a:endParaRPr/>
          </a:p>
          <a:p>
            <a:pPr indent="0" lvl="0" marL="0" rtl="0" algn="l">
              <a:spcBef>
                <a:spcPts val="1200"/>
              </a:spcBef>
              <a:spcAft>
                <a:spcPts val="0"/>
              </a:spcAft>
              <a:buNone/>
            </a:pPr>
            <a:r>
              <a:rPr lang="en" u="sng">
                <a:solidFill>
                  <a:schemeClr val="hlink"/>
                </a:solidFill>
                <a:hlinkClick r:id="rId5"/>
              </a:rPr>
              <a:t>https://www.jenkins.io/doc/book/installing/docker/</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9" name="Shape 669"/>
        <p:cNvGrpSpPr/>
        <p:nvPr/>
      </p:nvGrpSpPr>
      <p:grpSpPr>
        <a:xfrm>
          <a:off x="0" y="0"/>
          <a:ext cx="0" cy="0"/>
          <a:chOff x="0" y="0"/>
          <a:chExt cx="0" cy="0"/>
        </a:xfrm>
      </p:grpSpPr>
      <p:sp>
        <p:nvSpPr>
          <p:cNvPr id="670" name="Google Shape;670;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sp>
        <p:nvSpPr>
          <p:cNvPr id="671" name="Google Shape;671;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None/>
            </a:pPr>
            <a:r>
              <a:rPr lang="en"/>
              <a:t>Jenkins Pipeline (or simply "Pipeline" with a capital "P") is a suite of plugins which supports implementing and integrating continuous delivery pipelines into Jenkins.</a:t>
            </a:r>
            <a:endParaRPr/>
          </a:p>
          <a:p>
            <a:pPr indent="0" lvl="0" marL="0" marR="0" rtl="0" algn="l">
              <a:lnSpc>
                <a:spcPct val="115000"/>
              </a:lnSpc>
              <a:spcBef>
                <a:spcPts val="1200"/>
              </a:spcBef>
              <a:spcAft>
                <a:spcPts val="0"/>
              </a:spcAft>
              <a:buNone/>
            </a:pPr>
            <a:r>
              <a:rPr lang="en"/>
              <a:t>Pipeline provides an extensible set of tools for modeling simple-to-complex delivery pipelines "as code" via the </a:t>
            </a:r>
            <a:r>
              <a:rPr lang="en">
                <a:uFill>
                  <a:noFill/>
                </a:uFill>
                <a:hlinkClick r:id="rId3"/>
              </a:rPr>
              <a:t>Pipeline domain-specific language (DSL) syntax</a:t>
            </a:r>
            <a:r>
              <a:rPr lang="en"/>
              <a:t>.</a:t>
            </a:r>
            <a:endParaRPr/>
          </a:p>
          <a:p>
            <a:pPr indent="0" lvl="0" marL="0" marR="0" rtl="0" algn="l">
              <a:lnSpc>
                <a:spcPct val="115000"/>
              </a:lnSpc>
              <a:spcBef>
                <a:spcPts val="1200"/>
              </a:spcBef>
              <a:spcAft>
                <a:spcPts val="0"/>
              </a:spcAft>
              <a:buNone/>
            </a:pPr>
            <a:r>
              <a:rPr lang="en"/>
              <a:t>The definition of a Jenkins Pipeline is written into a text file (called a </a:t>
            </a:r>
            <a:r>
              <a:rPr lang="en">
                <a:uFill>
                  <a:noFill/>
                </a:uFill>
                <a:hlinkClick r:id="rId4"/>
              </a:rPr>
              <a:t>Jenkinsfile</a:t>
            </a:r>
            <a:r>
              <a:rPr lang="en"/>
              <a:t>) which in turn can be committed to a project’s source control repository.</a:t>
            </a:r>
            <a:endParaRPr/>
          </a:p>
          <a:p>
            <a:pPr indent="0" lvl="0" marL="0" marR="0" rtl="0" algn="l">
              <a:lnSpc>
                <a:spcPct val="115000"/>
              </a:lnSpc>
              <a:spcBef>
                <a:spcPts val="1200"/>
              </a:spcBef>
              <a:spcAft>
                <a:spcPts val="0"/>
              </a:spcAft>
              <a:buNone/>
            </a:pPr>
            <a:r>
              <a:rPr lang="en"/>
              <a:t>This is the foundation of "Pipeline-as-code"; treating the CD pipeline a part of the application to be versioned and reviewed like any other code.</a:t>
            </a:r>
            <a:endParaRPr sz="1600">
              <a:solidFill>
                <a:srgbClr val="4A5568"/>
              </a:solidFill>
              <a:highlight>
                <a:srgbClr val="FFFFFF"/>
              </a:highlight>
              <a:latin typeface="Lato"/>
              <a:ea typeface="Lato"/>
              <a:cs typeface="Lato"/>
              <a:sym typeface="Lato"/>
            </a:endParaRPr>
          </a:p>
          <a:p>
            <a:pPr indent="0" lvl="0" marL="0" rtl="0" algn="l">
              <a:spcBef>
                <a:spcPts val="1200"/>
              </a:spcBef>
              <a:spcAft>
                <a:spcPts val="1200"/>
              </a:spcAft>
              <a:buNone/>
            </a:pPr>
            <a:r>
              <a:t/>
            </a:r>
            <a:endParaRPr sz="1600">
              <a:solidFill>
                <a:srgbClr val="4A5568"/>
              </a:solidFill>
              <a:highlight>
                <a:srgbClr val="FFFFFF"/>
              </a:highlight>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sp>
        <p:nvSpPr>
          <p:cNvPr id="676" name="Google Shape;676;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sp>
        <p:nvSpPr>
          <p:cNvPr id="677" name="Google Shape;677;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Creating a Jenkinsfile and committing it to source control provides a number of immediate benefits:</a:t>
            </a:r>
            <a:endParaRPr/>
          </a:p>
          <a:p>
            <a:pPr indent="-342900" lvl="0" marL="457200" marR="0" rtl="0" algn="l">
              <a:lnSpc>
                <a:spcPct val="115000"/>
              </a:lnSpc>
              <a:spcBef>
                <a:spcPts val="1200"/>
              </a:spcBef>
              <a:spcAft>
                <a:spcPts val="0"/>
              </a:spcAft>
              <a:buSzPts val="1800"/>
              <a:buChar char="●"/>
            </a:pPr>
            <a:r>
              <a:rPr lang="en"/>
              <a:t>Automatically creates a Pipeline build process for all branches and pull requests.</a:t>
            </a:r>
            <a:endParaRPr/>
          </a:p>
          <a:p>
            <a:pPr indent="-342900" lvl="0" marL="457200" marR="0" rtl="0" algn="l">
              <a:lnSpc>
                <a:spcPct val="115000"/>
              </a:lnSpc>
              <a:spcBef>
                <a:spcPts val="0"/>
              </a:spcBef>
              <a:spcAft>
                <a:spcPts val="0"/>
              </a:spcAft>
              <a:buSzPts val="1800"/>
              <a:buChar char="●"/>
            </a:pPr>
            <a:r>
              <a:rPr lang="en"/>
              <a:t>Code review/iteration on the Pipeline (along with the remaining source code).</a:t>
            </a:r>
            <a:endParaRPr/>
          </a:p>
          <a:p>
            <a:pPr indent="-342900" lvl="0" marL="457200" marR="0" rtl="0" algn="l">
              <a:lnSpc>
                <a:spcPct val="115000"/>
              </a:lnSpc>
              <a:spcBef>
                <a:spcPts val="0"/>
              </a:spcBef>
              <a:spcAft>
                <a:spcPts val="0"/>
              </a:spcAft>
              <a:buSzPts val="1800"/>
              <a:buChar char="●"/>
            </a:pPr>
            <a:r>
              <a:rPr lang="en"/>
              <a:t>Audit trail for the Pipeline.</a:t>
            </a:r>
            <a:endParaRPr/>
          </a:p>
          <a:p>
            <a:pPr indent="-342900" lvl="0" marL="457200" marR="0" rtl="0" algn="l">
              <a:lnSpc>
                <a:spcPct val="115000"/>
              </a:lnSpc>
              <a:spcBef>
                <a:spcPts val="0"/>
              </a:spcBef>
              <a:spcAft>
                <a:spcPts val="0"/>
              </a:spcAft>
              <a:buSzPts val="1800"/>
              <a:buChar char="●"/>
            </a:pPr>
            <a:r>
              <a:rPr lang="en"/>
              <a:t>Single source of truth for the Pipeline, which can be viewed and edited by multiple members of the project.</a:t>
            </a:r>
            <a:endParaRPr/>
          </a:p>
          <a:p>
            <a:pPr indent="-342900" lvl="0" marL="457200" marR="0" rtl="0" algn="l">
              <a:lnSpc>
                <a:spcPct val="115000"/>
              </a:lnSpc>
              <a:spcBef>
                <a:spcPts val="0"/>
              </a:spcBef>
              <a:spcAft>
                <a:spcPts val="0"/>
              </a:spcAft>
              <a:buSzPts val="1800"/>
              <a:buChar char="●"/>
            </a:pPr>
            <a:r>
              <a:rPr lang="en"/>
              <a:t>While the syntax for defining a Pipeline, either in the web UI or with a Jenkinsfile is the same, it is generally considered best practice to define the Pipeline in a Jenkinsfile and check that in to source control</a:t>
            </a:r>
            <a:endParaRPr sz="900">
              <a:solidFill>
                <a:srgbClr val="4A5568"/>
              </a:solidFill>
              <a:highlight>
                <a:srgbClr val="FFFFFF"/>
              </a:highlight>
              <a:latin typeface="Lato"/>
              <a:ea typeface="Lato"/>
              <a:cs typeface="Lato"/>
              <a:sym typeface="Lato"/>
            </a:endParaRPr>
          </a:p>
          <a:p>
            <a:pPr indent="0" lvl="0" marL="0" rtl="0" algn="l">
              <a:spcBef>
                <a:spcPts val="120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 name="Shape 681"/>
        <p:cNvGrpSpPr/>
        <p:nvPr/>
      </p:nvGrpSpPr>
      <p:grpSpPr>
        <a:xfrm>
          <a:off x="0" y="0"/>
          <a:ext cx="0" cy="0"/>
          <a:chOff x="0" y="0"/>
          <a:chExt cx="0" cy="0"/>
        </a:xfrm>
      </p:grpSpPr>
      <p:sp>
        <p:nvSpPr>
          <p:cNvPr id="682" name="Google Shape;682;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Pipeline?</a:t>
            </a:r>
            <a:endParaRPr/>
          </a:p>
        </p:txBody>
      </p:sp>
      <p:sp>
        <p:nvSpPr>
          <p:cNvPr id="683" name="Google Shape;683;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Jenkins is, fundamentally, an automation engine which supports a number of automation patterns. </a:t>
            </a:r>
            <a:endParaRPr/>
          </a:p>
          <a:p>
            <a:pPr indent="-342900" lvl="0" marL="457200" marR="0" rtl="0" algn="l">
              <a:lnSpc>
                <a:spcPct val="115000"/>
              </a:lnSpc>
              <a:spcBef>
                <a:spcPts val="0"/>
              </a:spcBef>
              <a:spcAft>
                <a:spcPts val="0"/>
              </a:spcAft>
              <a:buSzPts val="1800"/>
              <a:buChar char="●"/>
            </a:pPr>
            <a:r>
              <a:rPr lang="en"/>
              <a:t>Pipeline adds a powerful set of automation tools onto Jenkins, supporting use cases that span from simple continuous integration to comprehensive CD pipelines. By modeling a series of related tasks, users can take advantage of the many features of Pipeline:</a:t>
            </a:r>
            <a:endParaRPr/>
          </a:p>
          <a:p>
            <a:pPr indent="-342900" lvl="0" marL="457200" marR="0" rtl="0" algn="l">
              <a:lnSpc>
                <a:spcPct val="115000"/>
              </a:lnSpc>
              <a:spcBef>
                <a:spcPts val="0"/>
              </a:spcBef>
              <a:spcAft>
                <a:spcPts val="0"/>
              </a:spcAft>
              <a:buSzPts val="1800"/>
              <a:buChar char="●"/>
            </a:pPr>
            <a:r>
              <a:rPr lang="en"/>
              <a:t>Code: Pipelines are implemented in code and typically checked into source control, giving teams the ability to edit, review, and iterate upon their delivery pipeline.</a:t>
            </a:r>
            <a:endParaRPr/>
          </a:p>
          <a:p>
            <a:pPr indent="-342900" lvl="0" marL="457200" marR="0" rtl="0" algn="l">
              <a:lnSpc>
                <a:spcPct val="115000"/>
              </a:lnSpc>
              <a:spcBef>
                <a:spcPts val="0"/>
              </a:spcBef>
              <a:spcAft>
                <a:spcPts val="0"/>
              </a:spcAft>
              <a:buSzPts val="1800"/>
              <a:buChar char="●"/>
            </a:pPr>
            <a:r>
              <a:rPr lang="en"/>
              <a:t>Durable: Pipelines can survive both planned and unplanned restarts of the Jenkins controller.</a:t>
            </a:r>
            <a:endParaRPr>
              <a:solidFill>
                <a:srgbClr val="4A5568"/>
              </a:solidFill>
              <a:highlight>
                <a:srgbClr val="FFFFFF"/>
              </a:highlight>
              <a:latin typeface="Roboto"/>
              <a:ea typeface="Roboto"/>
              <a:cs typeface="Roboto"/>
              <a:sym typeface="Roboto"/>
            </a:endParaRPr>
          </a:p>
          <a:p>
            <a:pPr indent="0" lvl="0" marL="0" marR="0" rtl="0" algn="l">
              <a:lnSpc>
                <a:spcPct val="115000"/>
              </a:lnSpc>
              <a:spcBef>
                <a:spcPts val="1200"/>
              </a:spcBef>
              <a:spcAft>
                <a:spcPts val="1200"/>
              </a:spcAft>
              <a:buNone/>
            </a:pPr>
            <a:r>
              <a:t/>
            </a:r>
            <a:endParaRPr sz="2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7" name="Shape 687"/>
        <p:cNvGrpSpPr/>
        <p:nvPr/>
      </p:nvGrpSpPr>
      <p:grpSpPr>
        <a:xfrm>
          <a:off x="0" y="0"/>
          <a:ext cx="0" cy="0"/>
          <a:chOff x="0" y="0"/>
          <a:chExt cx="0" cy="0"/>
        </a:xfrm>
      </p:grpSpPr>
      <p:sp>
        <p:nvSpPr>
          <p:cNvPr id="688" name="Google Shape;688;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Pipeline?</a:t>
            </a:r>
            <a:endParaRPr/>
          </a:p>
        </p:txBody>
      </p:sp>
      <p:sp>
        <p:nvSpPr>
          <p:cNvPr id="689" name="Google Shape;689;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Pausable: Pipelines can optionally stop and wait for human input or approval before continuing the Pipeline run.</a:t>
            </a:r>
            <a:endParaRPr/>
          </a:p>
          <a:p>
            <a:pPr indent="-342900" lvl="0" marL="457200" marR="0" rtl="0" algn="l">
              <a:lnSpc>
                <a:spcPct val="115000"/>
              </a:lnSpc>
              <a:spcBef>
                <a:spcPts val="0"/>
              </a:spcBef>
              <a:spcAft>
                <a:spcPts val="0"/>
              </a:spcAft>
              <a:buSzPts val="1800"/>
              <a:buChar char="●"/>
            </a:pPr>
            <a:r>
              <a:rPr lang="en"/>
              <a:t>Versatile: Pipelines support complex real-world CD requirements, including the ability to fork/join, loop, and perform work in parallel.</a:t>
            </a:r>
            <a:endParaRPr/>
          </a:p>
          <a:p>
            <a:pPr indent="-342900" lvl="0" marL="457200" marR="0" rtl="0" algn="l">
              <a:lnSpc>
                <a:spcPct val="115000"/>
              </a:lnSpc>
              <a:spcBef>
                <a:spcPts val="0"/>
              </a:spcBef>
              <a:spcAft>
                <a:spcPts val="0"/>
              </a:spcAft>
              <a:buSzPts val="1800"/>
              <a:buChar char="●"/>
            </a:pPr>
            <a:r>
              <a:rPr lang="en"/>
              <a:t>Extensible: The Pipeline plugin supports custom extensions to its DSL footnote:dsl:[] and multiple options for integration with other plugins.</a:t>
            </a:r>
            <a:endParaRPr/>
          </a:p>
          <a:p>
            <a:pPr indent="-342900" lvl="0" marL="457200" marR="0" rtl="0" algn="l">
              <a:lnSpc>
                <a:spcPct val="115000"/>
              </a:lnSpc>
              <a:spcBef>
                <a:spcPts val="0"/>
              </a:spcBef>
              <a:spcAft>
                <a:spcPts val="0"/>
              </a:spcAft>
              <a:buSzPts val="1800"/>
              <a:buChar char="●"/>
            </a:pPr>
            <a:r>
              <a:rPr lang="en"/>
              <a:t>While Jenkins has always allowed rudimentary forms of chaining Freestyle Jobs together to perform sequential tasks, Pipeline makes this concept a first-class citizen in Jenkins.</a:t>
            </a:r>
            <a:endParaRPr>
              <a:solidFill>
                <a:srgbClr val="4A5568"/>
              </a:solidFill>
              <a:highlight>
                <a:srgbClr val="FFFFFF"/>
              </a:highlight>
              <a:latin typeface="Lato"/>
              <a:ea typeface="Lato"/>
              <a:cs typeface="Lato"/>
              <a:sym typeface="Lato"/>
            </a:endParaRPr>
          </a:p>
          <a:p>
            <a:pPr indent="0" lvl="0" marL="0" rtl="0" algn="l">
              <a:lnSpc>
                <a:spcPct val="105000"/>
              </a:lnSpc>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DevOps</a:t>
            </a:r>
            <a:endParaRPr/>
          </a:p>
        </p:txBody>
      </p:sp>
      <p:sp>
        <p:nvSpPr>
          <p:cNvPr id="188" name="Google Shape;18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Containerization and Orchestration: Using containers (e.g., Docker) to package applications and their dependencies, and orchestrating them (e.g., Kubernetes) for efficient deployment and scaling.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Continuous Feedback: Gathering feedback from end-users and monitoring systems to inform future development and operations activities, creating a cycle of continuous improvement.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By implementing DevOps practices, organizations can achieve faster delivery of features, improved operational efficiency, higher quality products, and increased collaboration among teams.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3" name="Shape 693"/>
        <p:cNvGrpSpPr/>
        <p:nvPr/>
      </p:nvGrpSpPr>
      <p:grpSpPr>
        <a:xfrm>
          <a:off x="0" y="0"/>
          <a:ext cx="0" cy="0"/>
          <a:chOff x="0" y="0"/>
          <a:chExt cx="0" cy="0"/>
        </a:xfrm>
      </p:grpSpPr>
      <p:sp>
        <p:nvSpPr>
          <p:cNvPr id="694" name="Google Shape;694;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concepts</a:t>
            </a:r>
            <a:endParaRPr/>
          </a:p>
        </p:txBody>
      </p:sp>
      <p:sp>
        <p:nvSpPr>
          <p:cNvPr id="695" name="Google Shape;695;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 following concepts are key aspects of Jenkins Pipeline, which tie in closely to Pipeline syntax</a:t>
            </a:r>
            <a:endParaRPr/>
          </a:p>
          <a:p>
            <a:pPr indent="0" lvl="0" marL="0" marR="0" rtl="0" algn="l">
              <a:lnSpc>
                <a:spcPct val="115000"/>
              </a:lnSpc>
              <a:spcBef>
                <a:spcPts val="1200"/>
              </a:spcBef>
              <a:spcAft>
                <a:spcPts val="0"/>
              </a:spcAft>
              <a:buNone/>
            </a:pPr>
            <a:r>
              <a:rPr lang="en"/>
              <a:t>Pipeline: </a:t>
            </a:r>
            <a:endParaRPr/>
          </a:p>
          <a:p>
            <a:pPr indent="0" lvl="0" marL="0" marR="0" rtl="0" algn="l">
              <a:lnSpc>
                <a:spcPct val="115000"/>
              </a:lnSpc>
              <a:spcBef>
                <a:spcPts val="1200"/>
              </a:spcBef>
              <a:spcAft>
                <a:spcPts val="0"/>
              </a:spcAft>
              <a:buNone/>
            </a:pPr>
            <a:r>
              <a:rPr lang="en"/>
              <a:t>A Pipeline is a user-defined model of a CD pipeline. A Pipeline’s code defines your entire build process, which typically includes stages for building an application, testing it and then delivering it.</a:t>
            </a:r>
            <a:endParaRPr/>
          </a:p>
          <a:p>
            <a:pPr indent="0" lvl="0" marL="0" marR="0" rtl="0" algn="l">
              <a:lnSpc>
                <a:spcPct val="115000"/>
              </a:lnSpc>
              <a:spcBef>
                <a:spcPts val="1200"/>
              </a:spcBef>
              <a:spcAft>
                <a:spcPts val="0"/>
              </a:spcAft>
              <a:buNone/>
            </a:pPr>
            <a:r>
              <a:rPr lang="en"/>
              <a:t>Node: </a:t>
            </a:r>
            <a:endParaRPr/>
          </a:p>
          <a:p>
            <a:pPr indent="0" lvl="0" marL="0" marR="0" rtl="0" algn="l">
              <a:lnSpc>
                <a:spcPct val="115000"/>
              </a:lnSpc>
              <a:spcBef>
                <a:spcPts val="1200"/>
              </a:spcBef>
              <a:spcAft>
                <a:spcPts val="0"/>
              </a:spcAft>
              <a:buNone/>
            </a:pPr>
            <a:r>
              <a:rPr lang="en"/>
              <a:t>A node is a machine which is part of the Jenkins environment and is capable of executing a Pipeline.</a:t>
            </a:r>
            <a:endParaRPr>
              <a:solidFill>
                <a:srgbClr val="4A5568"/>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None/>
            </a:pPr>
            <a:r>
              <a:t/>
            </a:r>
            <a:endParaRPr>
              <a:solidFill>
                <a:srgbClr val="4A5568"/>
              </a:solidFill>
              <a:highlight>
                <a:srgbClr val="FFFFFF"/>
              </a:highlight>
              <a:latin typeface="Roboto"/>
              <a:ea typeface="Roboto"/>
              <a:cs typeface="Roboto"/>
              <a:sym typeface="Roboto"/>
            </a:endParaRPr>
          </a:p>
          <a:p>
            <a:pPr indent="0" lvl="0" marL="0" marR="0" rtl="0" algn="l">
              <a:lnSpc>
                <a:spcPct val="115000"/>
              </a:lnSpc>
              <a:spcBef>
                <a:spcPts val="1200"/>
              </a:spcBef>
              <a:spcAft>
                <a:spcPts val="1200"/>
              </a:spcAft>
              <a:buNone/>
            </a:pPr>
            <a:r>
              <a:t/>
            </a:r>
            <a:endParaRPr>
              <a:solidFill>
                <a:srgbClr val="4A5568"/>
              </a:solidFill>
              <a:highlight>
                <a:srgbClr val="FFFFFF"/>
              </a:highlight>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9" name="Shape 699"/>
        <p:cNvGrpSpPr/>
        <p:nvPr/>
      </p:nvGrpSpPr>
      <p:grpSpPr>
        <a:xfrm>
          <a:off x="0" y="0"/>
          <a:ext cx="0" cy="0"/>
          <a:chOff x="0" y="0"/>
          <a:chExt cx="0" cy="0"/>
        </a:xfrm>
      </p:grpSpPr>
      <p:sp>
        <p:nvSpPr>
          <p:cNvPr id="700" name="Google Shape;700;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concepts</a:t>
            </a:r>
            <a:endParaRPr/>
          </a:p>
        </p:txBody>
      </p:sp>
      <p:sp>
        <p:nvSpPr>
          <p:cNvPr id="701" name="Google Shape;701;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Stage</a:t>
            </a:r>
            <a:endParaRPr/>
          </a:p>
          <a:p>
            <a:pPr indent="0" lvl="0" marL="0" marR="0" rtl="0" algn="l">
              <a:lnSpc>
                <a:spcPct val="115000"/>
              </a:lnSpc>
              <a:spcBef>
                <a:spcPts val="1200"/>
              </a:spcBef>
              <a:spcAft>
                <a:spcPts val="0"/>
              </a:spcAft>
              <a:buNone/>
            </a:pPr>
            <a:r>
              <a:rPr lang="en"/>
              <a:t>A stage block defines a conceptually distinct subset of tasks performed through the entire Pipeline (e.g. "Build", "Test" and "Deploy" stages), which is used by many plugins to visualize or present Jenkins Pipeline status/progress.</a:t>
            </a:r>
            <a:endParaRPr/>
          </a:p>
          <a:p>
            <a:pPr indent="0" lvl="0" marL="0" marR="0" rtl="0" algn="l">
              <a:lnSpc>
                <a:spcPct val="115000"/>
              </a:lnSpc>
              <a:spcBef>
                <a:spcPts val="1200"/>
              </a:spcBef>
              <a:spcAft>
                <a:spcPts val="0"/>
              </a:spcAft>
              <a:buNone/>
            </a:pPr>
            <a:r>
              <a:rPr lang="en"/>
              <a:t>Step</a:t>
            </a:r>
            <a:endParaRPr/>
          </a:p>
          <a:p>
            <a:pPr indent="0" lvl="0" marL="0" marR="0" rtl="0" algn="l">
              <a:lnSpc>
                <a:spcPct val="115000"/>
              </a:lnSpc>
              <a:spcBef>
                <a:spcPts val="1200"/>
              </a:spcBef>
              <a:spcAft>
                <a:spcPts val="0"/>
              </a:spcAft>
              <a:buNone/>
            </a:pPr>
            <a:r>
              <a:rPr lang="en"/>
              <a:t>A single task. Fundamentally, a step tells Jenkins what to do at a particular point in time (or "step" in the process). For example, to execute the shell command make use the sh step: sh 'make'. When a plugin extends the Pipeline DSL, [</a:t>
            </a:r>
            <a:r>
              <a:rPr lang="en">
                <a:uFill>
                  <a:noFill/>
                </a:uFill>
                <a:hlinkClick r:id="rId3"/>
              </a:rPr>
              <a:t>1</a:t>
            </a:r>
            <a:r>
              <a:rPr lang="en"/>
              <a:t>] that typically means the plugin has implemented a new step.</a:t>
            </a:r>
            <a:endParaRPr>
              <a:solidFill>
                <a:srgbClr val="4A5568"/>
              </a:solidFill>
              <a:highlight>
                <a:srgbClr val="FFFFFF"/>
              </a:highlight>
              <a:latin typeface="Lato"/>
              <a:ea typeface="Lato"/>
              <a:cs typeface="Lato"/>
              <a:sym typeface="Lato"/>
            </a:endParaRPr>
          </a:p>
          <a:p>
            <a:pPr indent="0" lvl="0" marL="0" rtl="0" algn="l">
              <a:spcBef>
                <a:spcPts val="1200"/>
              </a:spcBef>
              <a:spcAft>
                <a:spcPts val="1200"/>
              </a:spcAft>
              <a:buNone/>
            </a:pPr>
            <a:r>
              <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Declarative Pipeline</a:t>
            </a:r>
            <a:endParaRPr/>
          </a:p>
        </p:txBody>
      </p:sp>
      <p:sp>
        <p:nvSpPr>
          <p:cNvPr id="707" name="Google Shape;707;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8" name="Google Shape;708;p121"/>
          <p:cNvPicPr preferRelativeResize="0"/>
          <p:nvPr/>
        </p:nvPicPr>
        <p:blipFill>
          <a:blip r:embed="rId3">
            <a:alphaModFix/>
          </a:blip>
          <a:stretch>
            <a:fillRect/>
          </a:stretch>
        </p:blipFill>
        <p:spPr>
          <a:xfrm>
            <a:off x="54125" y="958675"/>
            <a:ext cx="2717414" cy="4184825"/>
          </a:xfrm>
          <a:prstGeom prst="rect">
            <a:avLst/>
          </a:prstGeom>
          <a:noFill/>
          <a:ln>
            <a:noFill/>
          </a:ln>
        </p:spPr>
      </p:pic>
      <p:pic>
        <p:nvPicPr>
          <p:cNvPr id="709" name="Google Shape;709;p121"/>
          <p:cNvPicPr preferRelativeResize="0"/>
          <p:nvPr/>
        </p:nvPicPr>
        <p:blipFill>
          <a:blip r:embed="rId4">
            <a:alphaModFix/>
          </a:blip>
          <a:stretch>
            <a:fillRect/>
          </a:stretch>
        </p:blipFill>
        <p:spPr>
          <a:xfrm>
            <a:off x="2771550" y="1017727"/>
            <a:ext cx="6372449" cy="269339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3" name="Shape 713"/>
        <p:cNvGrpSpPr/>
        <p:nvPr/>
      </p:nvGrpSpPr>
      <p:grpSpPr>
        <a:xfrm>
          <a:off x="0" y="0"/>
          <a:ext cx="0" cy="0"/>
          <a:chOff x="0" y="0"/>
          <a:chExt cx="0" cy="0"/>
        </a:xfrm>
      </p:grpSpPr>
      <p:sp>
        <p:nvSpPr>
          <p:cNvPr id="714" name="Google Shape;714;p122"/>
          <p:cNvSpPr txBox="1"/>
          <p:nvPr>
            <p:ph type="title"/>
          </p:nvPr>
        </p:nvSpPr>
        <p:spPr>
          <a:xfrm>
            <a:off x="2357425" y="1415275"/>
            <a:ext cx="214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example</a:t>
            </a:r>
            <a:endParaRPr/>
          </a:p>
        </p:txBody>
      </p:sp>
      <p:pic>
        <p:nvPicPr>
          <p:cNvPr id="715" name="Google Shape;715;p122"/>
          <p:cNvPicPr preferRelativeResize="0"/>
          <p:nvPr/>
        </p:nvPicPr>
        <p:blipFill>
          <a:blip r:embed="rId3">
            <a:alphaModFix/>
          </a:blip>
          <a:stretch>
            <a:fillRect/>
          </a:stretch>
        </p:blipFill>
        <p:spPr>
          <a:xfrm>
            <a:off x="5658936" y="0"/>
            <a:ext cx="3413828" cy="51435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sp>
        <p:nvSpPr>
          <p:cNvPr id="720" name="Google Shape;720;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example</a:t>
            </a:r>
            <a:endParaRPr/>
          </a:p>
        </p:txBody>
      </p:sp>
      <p:sp>
        <p:nvSpPr>
          <p:cNvPr id="721" name="Google Shape;721;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2" name="Google Shape;722;p123"/>
          <p:cNvPicPr preferRelativeResize="0"/>
          <p:nvPr/>
        </p:nvPicPr>
        <p:blipFill>
          <a:blip r:embed="rId3">
            <a:alphaModFix/>
          </a:blip>
          <a:stretch>
            <a:fillRect/>
          </a:stretch>
        </p:blipFill>
        <p:spPr>
          <a:xfrm>
            <a:off x="311688" y="1152463"/>
            <a:ext cx="6867525" cy="3781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6" name="Shape 726"/>
        <p:cNvGrpSpPr/>
        <p:nvPr/>
      </p:nvGrpSpPr>
      <p:grpSpPr>
        <a:xfrm>
          <a:off x="0" y="0"/>
          <a:ext cx="0" cy="0"/>
          <a:chOff x="0" y="0"/>
          <a:chExt cx="0" cy="0"/>
        </a:xfrm>
      </p:grpSpPr>
      <p:sp>
        <p:nvSpPr>
          <p:cNvPr id="727" name="Google Shape;727;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Defining a Pipeline</a:t>
            </a:r>
            <a:endParaRPr/>
          </a:p>
        </p:txBody>
      </p:sp>
      <p:sp>
        <p:nvSpPr>
          <p:cNvPr id="728" name="Google Shape;728;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marR="0" rtl="0" algn="l">
              <a:lnSpc>
                <a:spcPct val="120000"/>
              </a:lnSpc>
              <a:spcBef>
                <a:spcPts val="0"/>
              </a:spcBef>
              <a:spcAft>
                <a:spcPts val="0"/>
              </a:spcAft>
              <a:buNone/>
            </a:pPr>
            <a:r>
              <a:rPr lang="en"/>
              <a:t>Both </a:t>
            </a:r>
            <a:r>
              <a:rPr lang="en">
                <a:uFill>
                  <a:noFill/>
                </a:uFill>
                <a:hlinkClick r:id="rId3"/>
              </a:rPr>
              <a:t>Declarative and Scripted Pipeline</a:t>
            </a:r>
            <a:r>
              <a:rPr lang="en"/>
              <a:t> are DSLs [</a:t>
            </a:r>
            <a:r>
              <a:rPr lang="en">
                <a:uFill>
                  <a:noFill/>
                </a:uFill>
                <a:hlinkClick r:id="rId4"/>
              </a:rPr>
              <a:t>1</a:t>
            </a:r>
            <a:r>
              <a:rPr lang="en"/>
              <a:t>] to describe portions of your software delivery pipeline. Scripted Pipeline is written in a limited form of </a:t>
            </a:r>
            <a:r>
              <a:rPr lang="en">
                <a:uFill>
                  <a:noFill/>
                </a:uFill>
                <a:hlinkClick r:id="rId5"/>
              </a:rPr>
              <a:t>Groovy syntax</a:t>
            </a:r>
            <a:r>
              <a:rPr lang="en"/>
              <a:t>.</a:t>
            </a:r>
            <a:endParaRPr/>
          </a:p>
          <a:p>
            <a:pPr indent="0" lvl="0" marL="0" marR="0" rtl="0" algn="l">
              <a:lnSpc>
                <a:spcPct val="120000"/>
              </a:lnSpc>
              <a:spcBef>
                <a:spcPts val="400"/>
              </a:spcBef>
              <a:spcAft>
                <a:spcPts val="0"/>
              </a:spcAft>
              <a:buNone/>
            </a:pPr>
            <a:r>
              <a:rPr lang="en"/>
              <a:t>A Pipeline can be created in one of the following ways:</a:t>
            </a:r>
            <a:endParaRPr/>
          </a:p>
          <a:p>
            <a:pPr indent="-342900" lvl="0" marL="457200" marR="0" rtl="0" algn="l">
              <a:lnSpc>
                <a:spcPct val="120000"/>
              </a:lnSpc>
              <a:spcBef>
                <a:spcPts val="400"/>
              </a:spcBef>
              <a:spcAft>
                <a:spcPts val="0"/>
              </a:spcAft>
              <a:buSzPts val="1800"/>
              <a:buChar char="●"/>
            </a:pPr>
            <a:r>
              <a:rPr lang="en">
                <a:uFill>
                  <a:noFill/>
                </a:uFill>
                <a:hlinkClick r:id="rId6"/>
              </a:rPr>
              <a:t>Through Blue Ocean</a:t>
            </a:r>
            <a:r>
              <a:rPr lang="en"/>
              <a:t> - after setting up a Pipeline project in Blue Ocean, the Blue Ocean UI helps you write your Pipeline’s Jenkinsfile and commit it to source control.</a:t>
            </a:r>
            <a:endParaRPr/>
          </a:p>
          <a:p>
            <a:pPr indent="-342900" lvl="0" marL="457200" marR="0" rtl="0" algn="l">
              <a:lnSpc>
                <a:spcPct val="120000"/>
              </a:lnSpc>
              <a:spcBef>
                <a:spcPts val="0"/>
              </a:spcBef>
              <a:spcAft>
                <a:spcPts val="0"/>
              </a:spcAft>
              <a:buSzPts val="1800"/>
              <a:buChar char="●"/>
            </a:pPr>
            <a:r>
              <a:rPr lang="en">
                <a:uFill>
                  <a:noFill/>
                </a:uFill>
                <a:hlinkClick r:id="rId7"/>
              </a:rPr>
              <a:t>Through the classic UI</a:t>
            </a:r>
            <a:r>
              <a:rPr lang="en"/>
              <a:t> - you can enter a basic Pipeline directly in Jenkins through the classic UI.</a:t>
            </a:r>
            <a:endParaRPr/>
          </a:p>
          <a:p>
            <a:pPr indent="-342900" lvl="0" marL="457200" marR="0" rtl="0" algn="l">
              <a:lnSpc>
                <a:spcPct val="120000"/>
              </a:lnSpc>
              <a:spcBef>
                <a:spcPts val="0"/>
              </a:spcBef>
              <a:spcAft>
                <a:spcPts val="0"/>
              </a:spcAft>
              <a:buSzPts val="1800"/>
              <a:buChar char="●"/>
            </a:pPr>
            <a:r>
              <a:rPr lang="en">
                <a:uFill>
                  <a:noFill/>
                </a:uFill>
                <a:hlinkClick r:id="rId8"/>
              </a:rPr>
              <a:t>In SCM</a:t>
            </a:r>
            <a:r>
              <a:rPr lang="en"/>
              <a:t> - you can write a Jenkinsfile manually, which you can commit to your project’s source control repository.</a:t>
            </a:r>
            <a:endParaRPr sz="1200">
              <a:solidFill>
                <a:srgbClr val="4A5568"/>
              </a:solidFill>
              <a:highlight>
                <a:srgbClr val="FFFFFF"/>
              </a:highlight>
              <a:latin typeface="Lato"/>
              <a:ea typeface="Lato"/>
              <a:cs typeface="Lato"/>
              <a:sym typeface="Lat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Through the classic UI</a:t>
            </a:r>
            <a:endParaRPr/>
          </a:p>
        </p:txBody>
      </p:sp>
      <p:sp>
        <p:nvSpPr>
          <p:cNvPr id="734" name="Google Shape;734;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5" name="Google Shape;735;p125"/>
          <p:cNvPicPr preferRelativeResize="0"/>
          <p:nvPr/>
        </p:nvPicPr>
        <p:blipFill>
          <a:blip r:embed="rId3">
            <a:alphaModFix/>
          </a:blip>
          <a:stretch>
            <a:fillRect/>
          </a:stretch>
        </p:blipFill>
        <p:spPr>
          <a:xfrm>
            <a:off x="372675" y="1152475"/>
            <a:ext cx="5268275" cy="362392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sp>
        <p:nvSpPr>
          <p:cNvPr id="740" name="Google Shape;740;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1 - </a:t>
            </a:r>
            <a:r>
              <a:rPr lang="en" sz="1300">
                <a:latin typeface="Lato"/>
                <a:ea typeface="Lato"/>
                <a:cs typeface="Lato"/>
                <a:sym typeface="Lato"/>
              </a:rPr>
              <a:t>Create a pipeline as code to print hello world </a:t>
            </a:r>
            <a:endParaRPr/>
          </a:p>
        </p:txBody>
      </p:sp>
      <p:sp>
        <p:nvSpPr>
          <p:cNvPr id="741" name="Google Shape;741;p126"/>
          <p:cNvSpPr txBox="1"/>
          <p:nvPr>
            <p:ph idx="1" type="body"/>
          </p:nvPr>
        </p:nvSpPr>
        <p:spPr>
          <a:xfrm>
            <a:off x="1297500" y="1153550"/>
            <a:ext cx="2780100" cy="332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Steps:</a:t>
            </a:r>
            <a:endParaRPr/>
          </a:p>
          <a:p>
            <a:pPr indent="-342900" lvl="0" marL="457200" rtl="0" algn="l">
              <a:spcBef>
                <a:spcPts val="1200"/>
              </a:spcBef>
              <a:spcAft>
                <a:spcPts val="0"/>
              </a:spcAft>
              <a:buSzPts val="1800"/>
              <a:buChar char="-"/>
            </a:pPr>
            <a:r>
              <a:rPr lang="en"/>
              <a:t>Create a new pipline, give a name as pipeline1</a:t>
            </a:r>
            <a:endParaRPr/>
          </a:p>
          <a:p>
            <a:pPr indent="-342900" lvl="0" marL="457200" rtl="0" algn="l">
              <a:spcBef>
                <a:spcPts val="0"/>
              </a:spcBef>
              <a:spcAft>
                <a:spcPts val="0"/>
              </a:spcAft>
              <a:buSzPts val="1800"/>
              <a:buChar char="-"/>
            </a:pPr>
            <a:r>
              <a:rPr lang="en"/>
              <a:t>Under pipeline section Pipeline script option</a:t>
            </a:r>
            <a:endParaRPr/>
          </a:p>
          <a:p>
            <a:pPr indent="-342900" lvl="0" marL="457200" rtl="0" algn="l">
              <a:spcBef>
                <a:spcPts val="0"/>
              </a:spcBef>
              <a:spcAft>
                <a:spcPts val="0"/>
              </a:spcAft>
              <a:buSzPts val="1800"/>
              <a:buChar char="-"/>
            </a:pPr>
            <a:r>
              <a:rPr lang="en"/>
              <a:t>Paste below code</a:t>
            </a:r>
            <a:endParaRPr/>
          </a:p>
          <a:p>
            <a:pPr indent="0" lvl="0" marL="457200" rtl="0" algn="l">
              <a:spcBef>
                <a:spcPts val="1200"/>
              </a:spcBef>
              <a:spcAft>
                <a:spcPts val="1200"/>
              </a:spcAft>
              <a:buNone/>
            </a:pPr>
            <a:r>
              <a:t/>
            </a:r>
            <a:endParaRPr/>
          </a:p>
        </p:txBody>
      </p:sp>
      <p:sp>
        <p:nvSpPr>
          <p:cNvPr id="742" name="Google Shape;742;p126"/>
          <p:cNvSpPr txBox="1"/>
          <p:nvPr/>
        </p:nvSpPr>
        <p:spPr>
          <a:xfrm>
            <a:off x="5446225" y="1398475"/>
            <a:ext cx="1714500" cy="26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pipeline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agent any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stages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stage('Stage 1')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steps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echo 'Welcome to jenkins!'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529"/>
                </a:solidFill>
                <a:highlight>
                  <a:srgbClr val="FAFAFA"/>
                </a:highlight>
                <a:latin typeface="Courier New"/>
                <a:ea typeface="Courier New"/>
                <a:cs typeface="Courier New"/>
                <a:sym typeface="Courier New"/>
              </a:rPr>
              <a:t>}</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529"/>
              </a:solidFill>
              <a:highlight>
                <a:srgbClr val="FAFAFA"/>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529"/>
              </a:solidFill>
              <a:highlight>
                <a:srgbClr val="FAFAFA"/>
              </a:highlight>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6" name="Shape 746"/>
        <p:cNvGrpSpPr/>
        <p:nvPr/>
      </p:nvGrpSpPr>
      <p:grpSpPr>
        <a:xfrm>
          <a:off x="0" y="0"/>
          <a:ext cx="0" cy="0"/>
          <a:chOff x="0" y="0"/>
          <a:chExt cx="0" cy="0"/>
        </a:xfrm>
      </p:grpSpPr>
      <p:sp>
        <p:nvSpPr>
          <p:cNvPr id="747" name="Google Shape;747;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Exercise 2 - stages</a:t>
            </a:r>
            <a:endParaRPr/>
          </a:p>
        </p:txBody>
      </p:sp>
      <p:sp>
        <p:nvSpPr>
          <p:cNvPr id="748" name="Google Shape;748;p127"/>
          <p:cNvSpPr txBox="1"/>
          <p:nvPr>
            <p:ph idx="1" type="body"/>
          </p:nvPr>
        </p:nvSpPr>
        <p:spPr>
          <a:xfrm>
            <a:off x="2997575" y="1307850"/>
            <a:ext cx="25782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t/>
            </a:r>
            <a:endParaRPr sz="900"/>
          </a:p>
          <a:p>
            <a:pPr indent="0" lvl="0" marL="0" rtl="0" algn="l">
              <a:lnSpc>
                <a:spcPct val="95000"/>
              </a:lnSpc>
              <a:spcBef>
                <a:spcPts val="1200"/>
              </a:spcBef>
              <a:spcAft>
                <a:spcPts val="0"/>
              </a:spcAft>
              <a:buSzPts val="275"/>
              <a:buNone/>
            </a:pPr>
            <a:r>
              <a:rPr lang="en" sz="900"/>
              <a:t>        stage('Test') {</a:t>
            </a:r>
            <a:endParaRPr sz="900"/>
          </a:p>
          <a:p>
            <a:pPr indent="0" lvl="0" marL="0" rtl="0" algn="l">
              <a:lnSpc>
                <a:spcPct val="95000"/>
              </a:lnSpc>
              <a:spcBef>
                <a:spcPts val="1200"/>
              </a:spcBef>
              <a:spcAft>
                <a:spcPts val="0"/>
              </a:spcAft>
              <a:buSzPts val="275"/>
              <a:buNone/>
            </a:pPr>
            <a:r>
              <a:rPr lang="en" sz="900"/>
              <a:t>            steps {</a:t>
            </a:r>
            <a:endParaRPr sz="900"/>
          </a:p>
          <a:p>
            <a:pPr indent="0" lvl="0" marL="0" rtl="0" algn="l">
              <a:lnSpc>
                <a:spcPct val="95000"/>
              </a:lnSpc>
              <a:spcBef>
                <a:spcPts val="1200"/>
              </a:spcBef>
              <a:spcAft>
                <a:spcPts val="0"/>
              </a:spcAft>
              <a:buSzPts val="275"/>
              <a:buNone/>
            </a:pPr>
            <a:r>
              <a:rPr lang="en" sz="900"/>
              <a:t>                echo 'Testing..'</a:t>
            </a:r>
            <a:endParaRPr sz="900"/>
          </a:p>
          <a:p>
            <a:pPr indent="0" lvl="0" marL="0" rtl="0" algn="l">
              <a:lnSpc>
                <a:spcPct val="95000"/>
              </a:lnSpc>
              <a:spcBef>
                <a:spcPts val="1200"/>
              </a:spcBef>
              <a:spcAft>
                <a:spcPts val="0"/>
              </a:spcAft>
              <a:buSzPts val="275"/>
              <a:buNone/>
            </a:pPr>
            <a:r>
              <a:rPr lang="en" sz="900"/>
              <a:t>            }</a:t>
            </a:r>
            <a:endParaRPr sz="900"/>
          </a:p>
          <a:p>
            <a:pPr indent="0" lvl="0" marL="0" rtl="0" algn="l">
              <a:lnSpc>
                <a:spcPct val="95000"/>
              </a:lnSpc>
              <a:spcBef>
                <a:spcPts val="1200"/>
              </a:spcBef>
              <a:spcAft>
                <a:spcPts val="0"/>
              </a:spcAft>
              <a:buSzPts val="275"/>
              <a:buNone/>
            </a:pPr>
            <a:r>
              <a:rPr lang="en" sz="900"/>
              <a:t>        }</a:t>
            </a:r>
            <a:endParaRPr sz="900"/>
          </a:p>
          <a:p>
            <a:pPr indent="0" lvl="0" marL="0" rtl="0" algn="l">
              <a:lnSpc>
                <a:spcPct val="95000"/>
              </a:lnSpc>
              <a:spcBef>
                <a:spcPts val="1200"/>
              </a:spcBef>
              <a:spcAft>
                <a:spcPts val="1200"/>
              </a:spcAft>
              <a:buSzPts val="275"/>
              <a:buNone/>
            </a:pPr>
            <a:r>
              <a:rPr lang="en" sz="900"/>
              <a:t>      </a:t>
            </a:r>
            <a:endParaRPr sz="900"/>
          </a:p>
        </p:txBody>
      </p:sp>
      <p:sp>
        <p:nvSpPr>
          <p:cNvPr id="749" name="Google Shape;749;p127"/>
          <p:cNvSpPr txBox="1"/>
          <p:nvPr>
            <p:ph idx="1" type="body"/>
          </p:nvPr>
        </p:nvSpPr>
        <p:spPr>
          <a:xfrm>
            <a:off x="960050" y="1417375"/>
            <a:ext cx="17631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900"/>
              <a:t>pipeline {</a:t>
            </a:r>
            <a:endParaRPr sz="900"/>
          </a:p>
          <a:p>
            <a:pPr indent="0" lvl="0" marL="0" rtl="0" algn="l">
              <a:lnSpc>
                <a:spcPct val="95000"/>
              </a:lnSpc>
              <a:spcBef>
                <a:spcPts val="1200"/>
              </a:spcBef>
              <a:spcAft>
                <a:spcPts val="0"/>
              </a:spcAft>
              <a:buSzPts val="275"/>
              <a:buNone/>
            </a:pPr>
            <a:r>
              <a:rPr lang="en" sz="900"/>
              <a:t>    agent any</a:t>
            </a:r>
            <a:endParaRPr sz="900"/>
          </a:p>
          <a:p>
            <a:pPr indent="0" lvl="0" marL="0" rtl="0" algn="l">
              <a:lnSpc>
                <a:spcPct val="95000"/>
              </a:lnSpc>
              <a:spcBef>
                <a:spcPts val="1200"/>
              </a:spcBef>
              <a:spcAft>
                <a:spcPts val="0"/>
              </a:spcAft>
              <a:buSzPts val="275"/>
              <a:buNone/>
            </a:pPr>
            <a:r>
              <a:t/>
            </a:r>
            <a:endParaRPr sz="900"/>
          </a:p>
          <a:p>
            <a:pPr indent="0" lvl="0" marL="0" rtl="0" algn="l">
              <a:lnSpc>
                <a:spcPct val="95000"/>
              </a:lnSpc>
              <a:spcBef>
                <a:spcPts val="1200"/>
              </a:spcBef>
              <a:spcAft>
                <a:spcPts val="0"/>
              </a:spcAft>
              <a:buSzPts val="275"/>
              <a:buNone/>
            </a:pPr>
            <a:r>
              <a:rPr lang="en" sz="900"/>
              <a:t>    stages {</a:t>
            </a:r>
            <a:endParaRPr sz="900"/>
          </a:p>
          <a:p>
            <a:pPr indent="0" lvl="0" marL="0" rtl="0" algn="l">
              <a:lnSpc>
                <a:spcPct val="95000"/>
              </a:lnSpc>
              <a:spcBef>
                <a:spcPts val="1200"/>
              </a:spcBef>
              <a:spcAft>
                <a:spcPts val="0"/>
              </a:spcAft>
              <a:buSzPts val="275"/>
              <a:buNone/>
            </a:pPr>
            <a:r>
              <a:rPr lang="en" sz="900"/>
              <a:t>        stage('Build') {</a:t>
            </a:r>
            <a:endParaRPr sz="900"/>
          </a:p>
          <a:p>
            <a:pPr indent="0" lvl="0" marL="0" rtl="0" algn="l">
              <a:lnSpc>
                <a:spcPct val="95000"/>
              </a:lnSpc>
              <a:spcBef>
                <a:spcPts val="1200"/>
              </a:spcBef>
              <a:spcAft>
                <a:spcPts val="0"/>
              </a:spcAft>
              <a:buSzPts val="275"/>
              <a:buNone/>
            </a:pPr>
            <a:r>
              <a:rPr lang="en" sz="900"/>
              <a:t>            steps {</a:t>
            </a:r>
            <a:endParaRPr sz="900"/>
          </a:p>
          <a:p>
            <a:pPr indent="0" lvl="0" marL="0" rtl="0" algn="l">
              <a:lnSpc>
                <a:spcPct val="95000"/>
              </a:lnSpc>
              <a:spcBef>
                <a:spcPts val="1200"/>
              </a:spcBef>
              <a:spcAft>
                <a:spcPts val="0"/>
              </a:spcAft>
              <a:buSzPts val="275"/>
              <a:buNone/>
            </a:pPr>
            <a:r>
              <a:rPr lang="en" sz="900"/>
              <a:t>                echo 'Building..'</a:t>
            </a:r>
            <a:endParaRPr sz="900"/>
          </a:p>
          <a:p>
            <a:pPr indent="0" lvl="0" marL="0" rtl="0" algn="l">
              <a:lnSpc>
                <a:spcPct val="95000"/>
              </a:lnSpc>
              <a:spcBef>
                <a:spcPts val="1200"/>
              </a:spcBef>
              <a:spcAft>
                <a:spcPts val="0"/>
              </a:spcAft>
              <a:buSzPts val="275"/>
              <a:buNone/>
            </a:pPr>
            <a:r>
              <a:rPr lang="en" sz="900"/>
              <a:t>            }</a:t>
            </a:r>
            <a:endParaRPr sz="900"/>
          </a:p>
          <a:p>
            <a:pPr indent="0" lvl="0" marL="0" rtl="0" algn="l">
              <a:lnSpc>
                <a:spcPct val="95000"/>
              </a:lnSpc>
              <a:spcBef>
                <a:spcPts val="1200"/>
              </a:spcBef>
              <a:spcAft>
                <a:spcPts val="0"/>
              </a:spcAft>
              <a:buSzPts val="275"/>
              <a:buNone/>
            </a:pPr>
            <a:r>
              <a:rPr lang="en" sz="900"/>
              <a:t>        }</a:t>
            </a:r>
            <a:endParaRPr sz="900"/>
          </a:p>
          <a:p>
            <a:pPr indent="0" lvl="0" marL="0" rtl="0" algn="l">
              <a:lnSpc>
                <a:spcPct val="95000"/>
              </a:lnSpc>
              <a:spcBef>
                <a:spcPts val="1200"/>
              </a:spcBef>
              <a:spcAft>
                <a:spcPts val="1200"/>
              </a:spcAft>
              <a:buSzPts val="275"/>
              <a:buNone/>
            </a:pPr>
            <a:r>
              <a:rPr lang="en" sz="900"/>
              <a:t>       </a:t>
            </a:r>
            <a:endParaRPr sz="900"/>
          </a:p>
        </p:txBody>
      </p:sp>
      <p:sp>
        <p:nvSpPr>
          <p:cNvPr id="750" name="Google Shape;750;p127"/>
          <p:cNvSpPr txBox="1"/>
          <p:nvPr>
            <p:ph idx="1" type="body"/>
          </p:nvPr>
        </p:nvSpPr>
        <p:spPr>
          <a:xfrm>
            <a:off x="4671125" y="1417375"/>
            <a:ext cx="25782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000"/>
              <a:t>}</a:t>
            </a:r>
            <a:endParaRPr sz="1000"/>
          </a:p>
          <a:p>
            <a:pPr indent="0" lvl="0" marL="0" rtl="0" algn="l">
              <a:lnSpc>
                <a:spcPct val="95000"/>
              </a:lnSpc>
              <a:spcBef>
                <a:spcPts val="1200"/>
              </a:spcBef>
              <a:spcAft>
                <a:spcPts val="0"/>
              </a:spcAft>
              <a:buSzPts val="275"/>
              <a:buNone/>
            </a:pPr>
            <a:r>
              <a:rPr lang="en" sz="1000"/>
              <a:t>        stage('Deploy') {</a:t>
            </a:r>
            <a:endParaRPr sz="1000"/>
          </a:p>
          <a:p>
            <a:pPr indent="0" lvl="0" marL="0" rtl="0" algn="l">
              <a:lnSpc>
                <a:spcPct val="95000"/>
              </a:lnSpc>
              <a:spcBef>
                <a:spcPts val="1200"/>
              </a:spcBef>
              <a:spcAft>
                <a:spcPts val="0"/>
              </a:spcAft>
              <a:buSzPts val="275"/>
              <a:buNone/>
            </a:pPr>
            <a:r>
              <a:rPr lang="en" sz="1000"/>
              <a:t>            steps {</a:t>
            </a:r>
            <a:endParaRPr sz="1000"/>
          </a:p>
          <a:p>
            <a:pPr indent="0" lvl="0" marL="0" rtl="0" algn="l">
              <a:lnSpc>
                <a:spcPct val="95000"/>
              </a:lnSpc>
              <a:spcBef>
                <a:spcPts val="1200"/>
              </a:spcBef>
              <a:spcAft>
                <a:spcPts val="0"/>
              </a:spcAft>
              <a:buSzPts val="275"/>
              <a:buNone/>
            </a:pPr>
            <a:r>
              <a:rPr lang="en" sz="1000"/>
              <a:t>                echo 'Deploying....'</a:t>
            </a:r>
            <a:endParaRPr sz="1000"/>
          </a:p>
          <a:p>
            <a:pPr indent="0" lvl="0" marL="0" rtl="0" algn="l">
              <a:lnSpc>
                <a:spcPct val="95000"/>
              </a:lnSpc>
              <a:spcBef>
                <a:spcPts val="1200"/>
              </a:spcBef>
              <a:spcAft>
                <a:spcPts val="0"/>
              </a:spcAft>
              <a:buSzPts val="275"/>
              <a:buNone/>
            </a:pPr>
            <a:r>
              <a:rPr lang="en" sz="1000"/>
              <a:t>            }</a:t>
            </a:r>
            <a:endParaRPr sz="1000"/>
          </a:p>
          <a:p>
            <a:pPr indent="0" lvl="0" marL="0" rtl="0" algn="l">
              <a:lnSpc>
                <a:spcPct val="95000"/>
              </a:lnSpc>
              <a:spcBef>
                <a:spcPts val="1200"/>
              </a:spcBef>
              <a:spcAft>
                <a:spcPts val="0"/>
              </a:spcAft>
              <a:buSzPts val="275"/>
              <a:buNone/>
            </a:pPr>
            <a:r>
              <a:rPr lang="en" sz="1000"/>
              <a:t>        }</a:t>
            </a:r>
            <a:endParaRPr sz="1000"/>
          </a:p>
          <a:p>
            <a:pPr indent="0" lvl="0" marL="0" rtl="0" algn="l">
              <a:lnSpc>
                <a:spcPct val="95000"/>
              </a:lnSpc>
              <a:spcBef>
                <a:spcPts val="1200"/>
              </a:spcBef>
              <a:spcAft>
                <a:spcPts val="0"/>
              </a:spcAft>
              <a:buSzPts val="275"/>
              <a:buNone/>
            </a:pPr>
            <a:r>
              <a:rPr lang="en" sz="1000"/>
              <a:t>    }</a:t>
            </a:r>
            <a:endParaRPr sz="1000"/>
          </a:p>
          <a:p>
            <a:pPr indent="0" lvl="0" marL="0" rtl="0" algn="l">
              <a:lnSpc>
                <a:spcPct val="95000"/>
              </a:lnSpc>
              <a:spcBef>
                <a:spcPts val="1200"/>
              </a:spcBef>
              <a:spcAft>
                <a:spcPts val="0"/>
              </a:spcAft>
              <a:buSzPts val="275"/>
              <a:buNone/>
            </a:pPr>
            <a:r>
              <a:rPr lang="en" sz="1000"/>
              <a:t>}</a:t>
            </a:r>
            <a:endParaRPr sz="1000"/>
          </a:p>
          <a:p>
            <a:pPr indent="0" lvl="0" marL="0" rtl="0" algn="l">
              <a:lnSpc>
                <a:spcPct val="95000"/>
              </a:lnSpc>
              <a:spcBef>
                <a:spcPts val="0"/>
              </a:spcBef>
              <a:spcAft>
                <a:spcPts val="1200"/>
              </a:spcAft>
              <a:buSzPts val="275"/>
              <a:buNone/>
            </a:pPr>
            <a:r>
              <a:t/>
            </a:r>
            <a:endParaRPr sz="1000"/>
          </a:p>
        </p:txBody>
      </p:sp>
      <p:sp>
        <p:nvSpPr>
          <p:cNvPr id="751" name="Google Shape;751;p127"/>
          <p:cNvSpPr txBox="1"/>
          <p:nvPr/>
        </p:nvSpPr>
        <p:spPr>
          <a:xfrm>
            <a:off x="7016650" y="1614600"/>
            <a:ext cx="11526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Lato"/>
                <a:ea typeface="Lato"/>
                <a:cs typeface="Lato"/>
                <a:sym typeface="Lato"/>
              </a:rPr>
              <a:t>pipeline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agent any</a:t>
            </a:r>
            <a:endParaRPr sz="800">
              <a:solidFill>
                <a:srgbClr val="FFFFFF"/>
              </a:solidFill>
              <a:latin typeface="Lato"/>
              <a:ea typeface="Lato"/>
              <a:cs typeface="Lato"/>
              <a:sym typeface="Lato"/>
            </a:endParaRPr>
          </a:p>
          <a:p>
            <a:pPr indent="0" lvl="0" marL="0" rtl="0" algn="l">
              <a:spcBef>
                <a:spcPts val="0"/>
              </a:spcBef>
              <a:spcAft>
                <a:spcPts val="0"/>
              </a:spcAft>
              <a:buNone/>
            </a:pPr>
            <a:r>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stages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stage('Build')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steps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echo 'Building..'</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stage('Test')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steps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echo 'Testing..'</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stage('Deploy')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steps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echo 'Deploying....'</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    }</a:t>
            </a:r>
            <a:endParaRPr sz="800">
              <a:solidFill>
                <a:srgbClr val="FFFFFF"/>
              </a:solidFill>
              <a:latin typeface="Lato"/>
              <a:ea typeface="Lato"/>
              <a:cs typeface="Lato"/>
              <a:sym typeface="Lato"/>
            </a:endParaRPr>
          </a:p>
          <a:p>
            <a:pPr indent="0" lvl="0" marL="0" rtl="0" algn="l">
              <a:spcBef>
                <a:spcPts val="0"/>
              </a:spcBef>
              <a:spcAft>
                <a:spcPts val="0"/>
              </a:spcAft>
              <a:buNone/>
            </a:pPr>
            <a:r>
              <a:rPr lang="en" sz="800">
                <a:solidFill>
                  <a:srgbClr val="FFFFFF"/>
                </a:solidFill>
                <a:latin typeface="Lato"/>
                <a:ea typeface="Lato"/>
                <a:cs typeface="Lato"/>
                <a:sym typeface="Lato"/>
              </a:rPr>
              <a:t>}</a:t>
            </a:r>
            <a:endParaRPr sz="800">
              <a:solidFill>
                <a:srgbClr val="FFFFFF"/>
              </a:solidFill>
              <a:latin typeface="Lato"/>
              <a:ea typeface="Lato"/>
              <a:cs typeface="Lato"/>
              <a:sym typeface="Lato"/>
            </a:endParaRPr>
          </a:p>
        </p:txBody>
      </p:sp>
      <p:sp>
        <p:nvSpPr>
          <p:cNvPr id="752" name="Google Shape;752;p127"/>
          <p:cNvSpPr txBox="1"/>
          <p:nvPr/>
        </p:nvSpPr>
        <p:spPr>
          <a:xfrm>
            <a:off x="508000" y="4328575"/>
            <a:ext cx="50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https://www.jenkins.io/doc/book/pipeline/jenkinsfile/</a:t>
            </a:r>
            <a:r>
              <a:rPr lang="en"/>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Jenkins</a:t>
            </a:r>
            <a:endParaRPr/>
          </a:p>
        </p:txBody>
      </p:sp>
      <p:sp>
        <p:nvSpPr>
          <p:cNvPr id="758" name="Google Shape;758;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"Manage Jenkins" section in the Jenkins UI provides various options to configure, manage, and maintain your Jenkins instance.</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System Configuration</a:t>
            </a:r>
            <a:endParaRPr b="1"/>
          </a:p>
          <a:p>
            <a:pPr indent="0" lvl="0" marL="0" rtl="0" algn="l">
              <a:spcBef>
                <a:spcPts val="1200"/>
              </a:spcBef>
              <a:spcAft>
                <a:spcPts val="0"/>
              </a:spcAft>
              <a:buNone/>
            </a:pPr>
            <a:r>
              <a:rPr lang="en"/>
              <a:t>Configure System: Allows you to configure system-wide settings, such as global environment variables, paths to tools (e.g., JDK, Git), and other system settings.</a:t>
            </a:r>
            <a:endParaRPr/>
          </a:p>
          <a:p>
            <a:pPr indent="0" lvl="0" marL="0" rtl="0" algn="l">
              <a:spcBef>
                <a:spcPts val="1200"/>
              </a:spcBef>
              <a:spcAft>
                <a:spcPts val="1200"/>
              </a:spcAft>
              <a:buNone/>
            </a:pPr>
            <a:r>
              <a:rPr lang="en"/>
              <a:t>Global Tool Configuration: Configure various tools used by Jenkins jobs, like JDK installations, Git, Maven, Ant, etc.</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